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82" r:id="rId4"/>
    <p:sldId id="283" r:id="rId5"/>
    <p:sldId id="284" r:id="rId6"/>
    <p:sldId id="285" r:id="rId7"/>
    <p:sldId id="286" r:id="rId8"/>
    <p:sldId id="275" r:id="rId9"/>
    <p:sldId id="260" r:id="rId10"/>
    <p:sldId id="259" r:id="rId11"/>
    <p:sldId id="261" r:id="rId12"/>
    <p:sldId id="258" r:id="rId13"/>
    <p:sldId id="279" r:id="rId14"/>
    <p:sldId id="280" r:id="rId15"/>
    <p:sldId id="262" r:id="rId16"/>
    <p:sldId id="263" r:id="rId17"/>
    <p:sldId id="264" r:id="rId18"/>
    <p:sldId id="267" r:id="rId19"/>
    <p:sldId id="272" r:id="rId20"/>
    <p:sldId id="277" r:id="rId21"/>
    <p:sldId id="273" r:id="rId22"/>
    <p:sldId id="278" r:id="rId23"/>
    <p:sldId id="265" r:id="rId24"/>
    <p:sldId id="281" r:id="rId25"/>
    <p:sldId id="268" r:id="rId26"/>
    <p:sldId id="269" r:id="rId27"/>
    <p:sldId id="270" r:id="rId2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177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Moje%20dokumenty_KK\Praca\Projekty\FS%20-%20MinRol\Wyniki_Final\Figury%20-%20raport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D:\Moje%20dokumenty_KK\Praca\Projekty\FS%20-%20MinRol\Wyniki_Final\Figury%20-%20rapor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Moje%20dokumenty_KK\Praca\Projekty\FS%20-%20MinRol\Wyniki_Final\Szkodniki-tablice-Jola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D:\Moje%20dokumenty_KK\Praca\Projekty\FS%20-%20MinRol\Wyniki_Final\Szkodniki-tablice-Jola.xlsx" TargetMode="External"/><Relationship Id="rId1" Type="http://schemas.openxmlformats.org/officeDocument/2006/relationships/themeOverride" Target="../theme/themeOverride1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Krzysztof%20Kujawa\AppData\Local\Microsoft\Windows\INetCache\IE\PWDKVU7H\Juchowo%20marchew.xlsx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Sprzedaż</c:v>
                </c:pt>
              </c:strCache>
            </c:strRef>
          </c:tx>
          <c:spPr>
            <a:noFill/>
            <a:ln w="38100">
              <a:solidFill>
                <a:srgbClr val="C00000"/>
              </a:solidFill>
            </a:ln>
          </c:spPr>
          <c:dPt>
            <c:idx val="0"/>
            <c:bubble3D val="0"/>
            <c:spPr>
              <a:noFill/>
              <a:ln w="38100"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6F3-44D4-8753-77EC45BF0D83}"/>
              </c:ext>
            </c:extLst>
          </c:dPt>
          <c:dPt>
            <c:idx val="1"/>
            <c:bubble3D val="0"/>
            <c:spPr>
              <a:noFill/>
              <a:ln w="38100"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6F3-44D4-8753-77EC45BF0D83}"/>
              </c:ext>
            </c:extLst>
          </c:dPt>
          <c:dPt>
            <c:idx val="2"/>
            <c:bubble3D val="0"/>
            <c:spPr>
              <a:noFill/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C6F3-44D4-8753-77EC45BF0D83}"/>
              </c:ext>
            </c:extLst>
          </c:dPt>
          <c:dPt>
            <c:idx val="3"/>
            <c:bubble3D val="0"/>
            <c:spPr>
              <a:noFill/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6F3-44D4-8753-77EC45BF0D83}"/>
              </c:ext>
            </c:extLst>
          </c:dPt>
          <c:dPt>
            <c:idx val="4"/>
            <c:bubble3D val="0"/>
            <c:spPr>
              <a:noFill/>
              <a:ln w="38100"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A87-432E-A650-CFAE324318A3}"/>
              </c:ext>
            </c:extLst>
          </c:dPt>
          <c:dPt>
            <c:idx val="5"/>
            <c:bubble3D val="0"/>
            <c:spPr>
              <a:noFill/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6F3-44D4-8753-77EC45BF0D83}"/>
              </c:ext>
            </c:extLst>
          </c:dPt>
          <c:dPt>
            <c:idx val="6"/>
            <c:bubble3D val="0"/>
            <c:spPr>
              <a:noFill/>
              <a:ln w="38100">
                <a:solidFill>
                  <a:srgbClr val="C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1A87-432E-A650-CFAE324318A3}"/>
              </c:ext>
            </c:extLst>
          </c:dPt>
          <c:dPt>
            <c:idx val="7"/>
            <c:bubble3D val="0"/>
            <c:spPr>
              <a:noFill/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C6F3-44D4-8753-77EC45BF0D83}"/>
              </c:ext>
            </c:extLst>
          </c:dPt>
          <c:dPt>
            <c:idx val="8"/>
            <c:bubble3D val="0"/>
            <c:spPr>
              <a:noFill/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C6F3-44D4-8753-77EC45BF0D83}"/>
              </c:ext>
            </c:extLst>
          </c:dPt>
          <c:dPt>
            <c:idx val="9"/>
            <c:bubble3D val="0"/>
            <c:spPr>
              <a:noFill/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6F3-44D4-8753-77EC45BF0D83}"/>
              </c:ext>
            </c:extLst>
          </c:dPt>
          <c:dPt>
            <c:idx val="10"/>
            <c:bubble3D val="0"/>
            <c:spPr>
              <a:noFill/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C6F3-44D4-8753-77EC45BF0D83}"/>
              </c:ext>
            </c:extLst>
          </c:dPt>
          <c:dPt>
            <c:idx val="11"/>
            <c:bubble3D val="0"/>
            <c:spPr>
              <a:noFill/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C6F3-44D4-8753-77EC45BF0D83}"/>
              </c:ext>
            </c:extLst>
          </c:dPt>
          <c:dPt>
            <c:idx val="12"/>
            <c:bubble3D val="0"/>
            <c:spPr>
              <a:noFill/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C6F3-44D4-8753-77EC45BF0D83}"/>
              </c:ext>
            </c:extLst>
          </c:dPt>
          <c:cat>
            <c:strRef>
              <c:f>Arkusz1!$A$2:$A$14</c:f>
              <c:strCache>
                <c:ptCount val="4"/>
                <c:pt idx="0">
                  <c:v>1. kwartał</c:v>
                </c:pt>
                <c:pt idx="1">
                  <c:v>2. kwartał</c:v>
                </c:pt>
                <c:pt idx="2">
                  <c:v>3. kwartał</c:v>
                </c:pt>
                <c:pt idx="3">
                  <c:v>4. kwartał</c:v>
                </c:pt>
              </c:strCache>
            </c:strRef>
          </c:cat>
          <c:val>
            <c:numRef>
              <c:f>Arkusz1!$B$2:$B$14</c:f>
              <c:numCache>
                <c:formatCode>General</c:formatCode>
                <c:ptCount val="13"/>
                <c:pt idx="0">
                  <c:v>23.9</c:v>
                </c:pt>
                <c:pt idx="1">
                  <c:v>12.6</c:v>
                </c:pt>
                <c:pt idx="2">
                  <c:v>12.6</c:v>
                </c:pt>
                <c:pt idx="3">
                  <c:v>10.7</c:v>
                </c:pt>
                <c:pt idx="4">
                  <c:v>10.1</c:v>
                </c:pt>
                <c:pt idx="5">
                  <c:v>8.8000000000000007</c:v>
                </c:pt>
                <c:pt idx="6">
                  <c:v>6.3</c:v>
                </c:pt>
                <c:pt idx="7">
                  <c:v>5</c:v>
                </c:pt>
                <c:pt idx="8">
                  <c:v>3.1</c:v>
                </c:pt>
                <c:pt idx="9">
                  <c:v>1.9</c:v>
                </c:pt>
                <c:pt idx="10">
                  <c:v>1.9</c:v>
                </c:pt>
                <c:pt idx="11">
                  <c:v>1.9</c:v>
                </c:pt>
                <c:pt idx="12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F3-44D4-8753-77EC45BF0D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1427546697709963E-2"/>
          <c:y val="4.6827191873575626E-2"/>
          <c:w val="0.86622066147239662"/>
          <c:h val="0.691912047310058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PvsM!$G$5</c:f>
              <c:strCache>
                <c:ptCount val="1"/>
                <c:pt idx="0">
                  <c:v>Pasy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PvsM!$K$5:$M$5</c:f>
                <c:numCache>
                  <c:formatCode>General</c:formatCode>
                  <c:ptCount val="3"/>
                  <c:pt idx="0">
                    <c:v>0.47592100000000015</c:v>
                  </c:pt>
                  <c:pt idx="1">
                    <c:v>5.2918599999999998</c:v>
                  </c:pt>
                  <c:pt idx="2">
                    <c:v>1.0641629999999997</c:v>
                  </c:pt>
                </c:numCache>
              </c:numRef>
            </c:plus>
            <c:minus>
              <c:numRef>
                <c:f>PvsM!$K$5:$M$5</c:f>
                <c:numCache>
                  <c:formatCode>General</c:formatCode>
                  <c:ptCount val="3"/>
                  <c:pt idx="0">
                    <c:v>0.47592100000000015</c:v>
                  </c:pt>
                  <c:pt idx="1">
                    <c:v>5.2918599999999998</c:v>
                  </c:pt>
                  <c:pt idx="2">
                    <c:v>1.0641629999999997</c:v>
                  </c:pt>
                </c:numCache>
              </c:numRef>
            </c:minus>
          </c:errBars>
          <c:cat>
            <c:strRef>
              <c:f>PvsM!$H$4:$J$4</c:f>
              <c:strCache>
                <c:ptCount val="3"/>
                <c:pt idx="0">
                  <c:v>Liczba gatunków</c:v>
                </c:pt>
                <c:pt idx="1">
                  <c:v>Zagęszczenie razem</c:v>
                </c:pt>
                <c:pt idx="2">
                  <c:v>Zagęszczenie bez Harpalus rufipes</c:v>
                </c:pt>
              </c:strCache>
            </c:strRef>
          </c:cat>
          <c:val>
            <c:numRef>
              <c:f>PvsM!$H$5:$J$5</c:f>
              <c:numCache>
                <c:formatCode>General</c:formatCode>
                <c:ptCount val="3"/>
                <c:pt idx="0">
                  <c:v>3.3333330000000001</c:v>
                </c:pt>
                <c:pt idx="1">
                  <c:v>21.075759999999988</c:v>
                </c:pt>
                <c:pt idx="2">
                  <c:v>4.7878790000000002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E8-4E04-82AA-3AE600EDD9F3}"/>
            </c:ext>
          </c:extLst>
        </c:ser>
        <c:ser>
          <c:idx val="1"/>
          <c:order val="1"/>
          <c:tx>
            <c:strRef>
              <c:f>PvsM!$G$6</c:f>
              <c:strCache>
                <c:ptCount val="1"/>
                <c:pt idx="0">
                  <c:v>Marchew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prstClr val="black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PvsM!$K$6:$M$6</c:f>
                <c:numCache>
                  <c:formatCode>General</c:formatCode>
                  <c:ptCount val="3"/>
                  <c:pt idx="0">
                    <c:v>0.24356000000000005</c:v>
                  </c:pt>
                  <c:pt idx="1">
                    <c:v>2.7082000000000002</c:v>
                  </c:pt>
                  <c:pt idx="2">
                    <c:v>0.54460200000000025</c:v>
                  </c:pt>
                </c:numCache>
              </c:numRef>
            </c:plus>
            <c:minus>
              <c:numRef>
                <c:f>PvsM!$K$6:$M$6</c:f>
                <c:numCache>
                  <c:formatCode>General</c:formatCode>
                  <c:ptCount val="3"/>
                  <c:pt idx="0">
                    <c:v>0.24356000000000005</c:v>
                  </c:pt>
                  <c:pt idx="1">
                    <c:v>2.7082000000000002</c:v>
                  </c:pt>
                  <c:pt idx="2">
                    <c:v>0.54460200000000025</c:v>
                  </c:pt>
                </c:numCache>
              </c:numRef>
            </c:minus>
          </c:errBars>
          <c:cat>
            <c:strRef>
              <c:f>PvsM!$H$4:$J$4</c:f>
              <c:strCache>
                <c:ptCount val="3"/>
                <c:pt idx="0">
                  <c:v>Liczba gatunków</c:v>
                </c:pt>
                <c:pt idx="1">
                  <c:v>Zagęszczenie razem</c:v>
                </c:pt>
                <c:pt idx="2">
                  <c:v>Zagęszczenie bez Harpalus rufipes</c:v>
                </c:pt>
              </c:strCache>
            </c:strRef>
          </c:cat>
          <c:val>
            <c:numRef>
              <c:f>PvsM!$H$6:$J$6</c:f>
              <c:numCache>
                <c:formatCode>General</c:formatCode>
                <c:ptCount val="3"/>
                <c:pt idx="0">
                  <c:v>2.503968</c:v>
                </c:pt>
                <c:pt idx="1">
                  <c:v>13.25</c:v>
                </c:pt>
                <c:pt idx="2">
                  <c:v>2.8531749999999998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E8-4E04-82AA-3AE600EDD9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8"/>
        <c:axId val="104854656"/>
        <c:axId val="104856192"/>
      </c:barChart>
      <c:catAx>
        <c:axId val="1048546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2400"/>
            </a:pPr>
            <a:endParaRPr lang="pl-PL"/>
          </a:p>
        </c:txPr>
        <c:crossAx val="104856192"/>
        <c:crosses val="autoZero"/>
        <c:auto val="1"/>
        <c:lblAlgn val="ctr"/>
        <c:lblOffset val="100"/>
        <c:noMultiLvlLbl val="0"/>
      </c:catAx>
      <c:valAx>
        <c:axId val="104856192"/>
        <c:scaling>
          <c:orientation val="minMax"/>
        </c:scaling>
        <c:delete val="0"/>
        <c:axPos val="l"/>
        <c:majorGridlines>
          <c:spPr>
            <a:ln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2400"/>
            </a:pPr>
            <a:endParaRPr lang="pl-PL"/>
          </a:p>
        </c:txPr>
        <c:crossAx val="1048546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501586780212848"/>
          <c:y val="6.8605365169635807E-2"/>
          <c:w val="0.19374948997800651"/>
          <c:h val="0.16684557571681224"/>
        </c:manualLayout>
      </c:layout>
      <c:overlay val="0"/>
      <c:txPr>
        <a:bodyPr/>
        <a:lstStyle/>
        <a:p>
          <a:pPr>
            <a:defRPr sz="2400"/>
          </a:pPr>
          <a:endParaRPr lang="pl-PL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3250269111088495E-2"/>
          <c:y val="3.9398400177758031E-2"/>
          <c:w val="0.92283537123326154"/>
          <c:h val="0.664643977673367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PvsM!$G$30</c:f>
              <c:strCache>
                <c:ptCount val="1"/>
                <c:pt idx="0">
                  <c:v>Pasy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PvsM!$N$30:$S$30</c:f>
                <c:numCache>
                  <c:formatCode>General</c:formatCode>
                  <c:ptCount val="6"/>
                  <c:pt idx="0">
                    <c:v>0.31564240000000016</c:v>
                  </c:pt>
                  <c:pt idx="1">
                    <c:v>0.43186650000000021</c:v>
                  </c:pt>
                  <c:pt idx="2">
                    <c:v>0.65119399999999983</c:v>
                  </c:pt>
                  <c:pt idx="3">
                    <c:v>1.6940860000000002</c:v>
                  </c:pt>
                  <c:pt idx="4">
                    <c:v>0.75700499999999993</c:v>
                  </c:pt>
                  <c:pt idx="5">
                    <c:v>2.1758059999999984</c:v>
                  </c:pt>
                </c:numCache>
              </c:numRef>
            </c:plus>
            <c:minus>
              <c:numRef>
                <c:f>PvsM!$N$30:$S$30</c:f>
                <c:numCache>
                  <c:formatCode>General</c:formatCode>
                  <c:ptCount val="6"/>
                  <c:pt idx="0">
                    <c:v>0.31564240000000016</c:v>
                  </c:pt>
                  <c:pt idx="1">
                    <c:v>0.43186650000000021</c:v>
                  </c:pt>
                  <c:pt idx="2">
                    <c:v>0.65119399999999983</c:v>
                  </c:pt>
                  <c:pt idx="3">
                    <c:v>1.6940860000000002</c:v>
                  </c:pt>
                  <c:pt idx="4">
                    <c:v>0.75700499999999993</c:v>
                  </c:pt>
                  <c:pt idx="5">
                    <c:v>2.1758059999999984</c:v>
                  </c:pt>
                </c:numCache>
              </c:numRef>
            </c:minus>
          </c:errBars>
          <c:cat>
            <c:multiLvlStrRef>
              <c:f>PvsM!$H$28:$M$29</c:f>
              <c:multiLvlStrCache>
                <c:ptCount val="6"/>
                <c:lvl>
                  <c:pt idx="0">
                    <c:v>Nie sieciowe</c:v>
                  </c:pt>
                  <c:pt idx="1">
                    <c:v>Sieciowe</c:v>
                  </c:pt>
                  <c:pt idx="2">
                    <c:v>Wszystkie</c:v>
                  </c:pt>
                  <c:pt idx="3">
                    <c:v>Nie sieciowe</c:v>
                  </c:pt>
                  <c:pt idx="4">
                    <c:v>Sieciowe</c:v>
                  </c:pt>
                  <c:pt idx="5">
                    <c:v>Wszystkie</c:v>
                  </c:pt>
                </c:lvl>
                <c:lvl>
                  <c:pt idx="0">
                    <c:v>LIczba gatunków</c:v>
                  </c:pt>
                  <c:pt idx="3">
                    <c:v>Zagęszczenie</c:v>
                  </c:pt>
                </c:lvl>
              </c:multiLvlStrCache>
            </c:multiLvlStrRef>
          </c:cat>
          <c:val>
            <c:numRef>
              <c:f>PvsM!$H$30:$M$30</c:f>
              <c:numCache>
                <c:formatCode>General</c:formatCode>
                <c:ptCount val="6"/>
                <c:pt idx="0">
                  <c:v>1.0119049999999996</c:v>
                </c:pt>
                <c:pt idx="1">
                  <c:v>1.119048</c:v>
                </c:pt>
                <c:pt idx="2">
                  <c:v>2.1309519999999997</c:v>
                </c:pt>
                <c:pt idx="3">
                  <c:v>3.3690479999999989</c:v>
                </c:pt>
                <c:pt idx="4">
                  <c:v>1.8333329999999999</c:v>
                </c:pt>
                <c:pt idx="5">
                  <c:v>5.2023809999999981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05-486E-AFDD-9BCB2DE31013}"/>
            </c:ext>
          </c:extLst>
        </c:ser>
        <c:ser>
          <c:idx val="1"/>
          <c:order val="1"/>
          <c:tx>
            <c:strRef>
              <c:f>PvsM!$G$31</c:f>
              <c:strCache>
                <c:ptCount val="1"/>
                <c:pt idx="0">
                  <c:v>Marchew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prstClr val="black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PvsM!$N$31:$S$31</c:f>
                <c:numCache>
                  <c:formatCode>General</c:formatCode>
                  <c:ptCount val="6"/>
                  <c:pt idx="0">
                    <c:v>0.14879519999999996</c:v>
                  </c:pt>
                  <c:pt idx="1">
                    <c:v>0.20358340000000003</c:v>
                  </c:pt>
                  <c:pt idx="2">
                    <c:v>0.30697600000000036</c:v>
                  </c:pt>
                  <c:pt idx="3">
                    <c:v>0.79859999999999998</c:v>
                  </c:pt>
                  <c:pt idx="4">
                    <c:v>0.35685600000000017</c:v>
                  </c:pt>
                  <c:pt idx="5">
                    <c:v>1.0256849999999993</c:v>
                  </c:pt>
                </c:numCache>
              </c:numRef>
            </c:plus>
            <c:minus>
              <c:numRef>
                <c:f>PvsM!$N$31:$S$31</c:f>
                <c:numCache>
                  <c:formatCode>General</c:formatCode>
                  <c:ptCount val="6"/>
                  <c:pt idx="0">
                    <c:v>0.14879519999999996</c:v>
                  </c:pt>
                  <c:pt idx="1">
                    <c:v>0.20358340000000003</c:v>
                  </c:pt>
                  <c:pt idx="2">
                    <c:v>0.30697600000000036</c:v>
                  </c:pt>
                  <c:pt idx="3">
                    <c:v>0.79859999999999998</c:v>
                  </c:pt>
                  <c:pt idx="4">
                    <c:v>0.35685600000000017</c:v>
                  </c:pt>
                  <c:pt idx="5">
                    <c:v>1.0256849999999993</c:v>
                  </c:pt>
                </c:numCache>
              </c:numRef>
            </c:minus>
          </c:errBars>
          <c:cat>
            <c:multiLvlStrRef>
              <c:f>PvsM!$H$28:$M$29</c:f>
              <c:multiLvlStrCache>
                <c:ptCount val="6"/>
                <c:lvl>
                  <c:pt idx="0">
                    <c:v>Nie sieciowe</c:v>
                  </c:pt>
                  <c:pt idx="1">
                    <c:v>Sieciowe</c:v>
                  </c:pt>
                  <c:pt idx="2">
                    <c:v>Wszystkie</c:v>
                  </c:pt>
                  <c:pt idx="3">
                    <c:v>Nie sieciowe</c:v>
                  </c:pt>
                  <c:pt idx="4">
                    <c:v>Sieciowe</c:v>
                  </c:pt>
                  <c:pt idx="5">
                    <c:v>Wszystkie</c:v>
                  </c:pt>
                </c:lvl>
                <c:lvl>
                  <c:pt idx="0">
                    <c:v>LIczba gatunków</c:v>
                  </c:pt>
                  <c:pt idx="3">
                    <c:v>Zagęszczenie</c:v>
                  </c:pt>
                </c:lvl>
              </c:multiLvlStrCache>
            </c:multiLvlStrRef>
          </c:cat>
          <c:val>
            <c:numRef>
              <c:f>PvsM!$H$31:$M$31</c:f>
              <c:numCache>
                <c:formatCode>General</c:formatCode>
                <c:ptCount val="6"/>
                <c:pt idx="0">
                  <c:v>0.7248677</c:v>
                </c:pt>
                <c:pt idx="1">
                  <c:v>0.90211639999999971</c:v>
                </c:pt>
                <c:pt idx="2">
                  <c:v>1.626984</c:v>
                </c:pt>
                <c:pt idx="3">
                  <c:v>1.8095239999999995</c:v>
                </c:pt>
                <c:pt idx="4">
                  <c:v>1.2275129999999999</c:v>
                </c:pt>
                <c:pt idx="5">
                  <c:v>3.0370370000000002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05-486E-AFDD-9BCB2DE310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8"/>
        <c:axId val="105922944"/>
        <c:axId val="105924480"/>
      </c:barChart>
      <c:catAx>
        <c:axId val="1059229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crossAx val="105924480"/>
        <c:crosses val="autoZero"/>
        <c:auto val="1"/>
        <c:lblAlgn val="ctr"/>
        <c:lblOffset val="100"/>
        <c:noMultiLvlLbl val="0"/>
      </c:catAx>
      <c:valAx>
        <c:axId val="105924480"/>
        <c:scaling>
          <c:orientation val="minMax"/>
        </c:scaling>
        <c:delete val="0"/>
        <c:axPos val="l"/>
        <c:majorGridlines>
          <c:spPr>
            <a:ln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105922944"/>
        <c:crosses val="autoZero"/>
        <c:crossBetween val="between"/>
        <c:majorUnit val="2"/>
      </c:valAx>
    </c:plotArea>
    <c:legend>
      <c:legendPos val="r"/>
      <c:layout>
        <c:manualLayout>
          <c:xMode val="edge"/>
          <c:yMode val="edge"/>
          <c:x val="7.4971945227374368E-2"/>
          <c:y val="4.0095755886476764E-2"/>
          <c:w val="0.4033306523364818"/>
          <c:h val="0.15628572915245709"/>
        </c:manualLayout>
      </c:layout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2400"/>
      </a:pPr>
      <a:endParaRPr lang="pl-PL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505555107847862"/>
          <c:y val="5.6386180246912297E-2"/>
          <c:w val="0.86523980915034771"/>
          <c:h val="0.810202552426596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'Arkusz1 (2)'!$D$88</c:f>
              <c:strCache>
                <c:ptCount val="1"/>
                <c:pt idx="0">
                  <c:v>MSZYCA TOPOLOWO-MARCHWIANA</c:v>
                </c:pt>
              </c:strCache>
            </c:strRef>
          </c:tx>
          <c:spPr>
            <a:solidFill>
              <a:prstClr val="white">
                <a:lumMod val="75000"/>
              </a:prstClr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'Arkusz1 (2)'!$C$89:$C$97</c:f>
              <c:strCache>
                <c:ptCount val="9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  <c:pt idx="4">
                  <c:v>A5</c:v>
                </c:pt>
                <c:pt idx="5">
                  <c:v>B1</c:v>
                </c:pt>
                <c:pt idx="6">
                  <c:v>B2</c:v>
                </c:pt>
                <c:pt idx="7">
                  <c:v>B3</c:v>
                </c:pt>
                <c:pt idx="8">
                  <c:v>B4</c:v>
                </c:pt>
              </c:strCache>
            </c:strRef>
          </c:cat>
          <c:val>
            <c:numRef>
              <c:f>'Arkusz1 (2)'!$D$89:$D$97</c:f>
              <c:numCache>
                <c:formatCode>0.0</c:formatCode>
                <c:ptCount val="9"/>
                <c:pt idx="0">
                  <c:v>0</c:v>
                </c:pt>
                <c:pt idx="1">
                  <c:v>3.3333333333333335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4.3478260869565215</c:v>
                </c:pt>
                <c:pt idx="6">
                  <c:v>4.3478260869565215</c:v>
                </c:pt>
                <c:pt idx="7">
                  <c:v>2.4390243902439024</c:v>
                </c:pt>
                <c:pt idx="8">
                  <c:v>4.5454545454545459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C2-45DD-A605-8630D386A3FF}"/>
            </c:ext>
          </c:extLst>
        </c:ser>
        <c:ser>
          <c:idx val="1"/>
          <c:order val="1"/>
          <c:tx>
            <c:strRef>
              <c:f>'Arkusz1 (2)'!$E$88</c:f>
              <c:strCache>
                <c:ptCount val="1"/>
                <c:pt idx="0">
                  <c:v>MSZYCA GŁOGOWO-MARCHWIANA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'Arkusz1 (2)'!$C$89:$C$97</c:f>
              <c:strCache>
                <c:ptCount val="9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  <c:pt idx="4">
                  <c:v>A5</c:v>
                </c:pt>
                <c:pt idx="5">
                  <c:v>B1</c:v>
                </c:pt>
                <c:pt idx="6">
                  <c:v>B2</c:v>
                </c:pt>
                <c:pt idx="7">
                  <c:v>B3</c:v>
                </c:pt>
                <c:pt idx="8">
                  <c:v>B4</c:v>
                </c:pt>
              </c:strCache>
            </c:strRef>
          </c:cat>
          <c:val>
            <c:numRef>
              <c:f>'Arkusz1 (2)'!$E$89:$E$97</c:f>
              <c:numCache>
                <c:formatCode>0.0</c:formatCode>
                <c:ptCount val="9"/>
                <c:pt idx="0">
                  <c:v>0</c:v>
                </c:pt>
                <c:pt idx="1">
                  <c:v>6.666666666666667</c:v>
                </c:pt>
                <c:pt idx="2">
                  <c:v>7.8431372549019605</c:v>
                </c:pt>
                <c:pt idx="3">
                  <c:v>2.2222222222222232</c:v>
                </c:pt>
                <c:pt idx="4">
                  <c:v>0</c:v>
                </c:pt>
                <c:pt idx="5">
                  <c:v>36.956521739130395</c:v>
                </c:pt>
                <c:pt idx="6">
                  <c:v>2.8985507246376807</c:v>
                </c:pt>
                <c:pt idx="7">
                  <c:v>2.4390243902439024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C2-45DD-A605-8630D386A3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970304"/>
        <c:axId val="106008960"/>
      </c:barChart>
      <c:catAx>
        <c:axId val="105970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1800"/>
            </a:pPr>
            <a:endParaRPr lang="pl-PL"/>
          </a:p>
        </c:txPr>
        <c:crossAx val="106008960"/>
        <c:crosses val="autoZero"/>
        <c:auto val="1"/>
        <c:lblAlgn val="ctr"/>
        <c:lblOffset val="100"/>
        <c:noMultiLvlLbl val="0"/>
      </c:catAx>
      <c:valAx>
        <c:axId val="106008960"/>
        <c:scaling>
          <c:orientation val="minMax"/>
        </c:scaling>
        <c:delete val="0"/>
        <c:axPos val="l"/>
        <c:majorGridlines>
          <c:spPr>
            <a:ln>
              <a:prstDash val="sysDash"/>
            </a:ln>
          </c:spPr>
        </c:majorGridlines>
        <c:numFmt formatCode="0" sourceLinked="0"/>
        <c:majorTickMark val="out"/>
        <c:minorTickMark val="none"/>
        <c:tickLblPos val="nextTo"/>
        <c:spPr>
          <a:ln>
            <a:solidFill>
              <a:schemeClr val="tx1"/>
            </a:solidFill>
            <a:prstDash val="solid"/>
          </a:ln>
        </c:spPr>
        <c:txPr>
          <a:bodyPr/>
          <a:lstStyle/>
          <a:p>
            <a:pPr>
              <a:defRPr sz="1800"/>
            </a:pPr>
            <a:endParaRPr lang="pl-PL"/>
          </a:p>
        </c:txPr>
        <c:crossAx val="105970304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9.8111220472440946E-2"/>
          <c:y val="7.6471847581458391E-2"/>
          <c:w val="0.47110326228049437"/>
          <c:h val="0.18932899292579378"/>
        </c:manualLayout>
      </c:layout>
      <c:overlay val="0"/>
      <c:txPr>
        <a:bodyPr/>
        <a:lstStyle/>
        <a:p>
          <a:pPr>
            <a:defRPr sz="2000"/>
          </a:pPr>
          <a:endParaRPr lang="pl-PL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Szkodniki!$W$62</c:f>
              <c:strCache>
                <c:ptCount val="1"/>
                <c:pt idx="0">
                  <c:v>Suma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  <a:ln>
              <a:solidFill>
                <a:sysClr val="windowText" lastClr="000000"/>
              </a:solidFill>
            </a:ln>
          </c:spPr>
          <c:invertIfNegative val="0"/>
          <c:dPt>
            <c:idx val="0"/>
            <c:invertIfNegative val="0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D1E2-4152-97D9-C2C495DEC589}"/>
              </c:ext>
            </c:extLst>
          </c:dPt>
          <c:dPt>
            <c:idx val="6"/>
            <c:invertIfNegative val="0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D1E2-4152-97D9-C2C495DEC589}"/>
              </c:ext>
            </c:extLst>
          </c:dPt>
          <c:cat>
            <c:strRef>
              <c:f>Szkodniki!$Q$63:$Q$73</c:f>
              <c:strCache>
                <c:ptCount val="11"/>
                <c:pt idx="0">
                  <c:v>A0</c:v>
                </c:pt>
                <c:pt idx="1">
                  <c:v>A1</c:v>
                </c:pt>
                <c:pt idx="2">
                  <c:v>A2</c:v>
                </c:pt>
                <c:pt idx="3">
                  <c:v>A3</c:v>
                </c:pt>
                <c:pt idx="4">
                  <c:v>A4</c:v>
                </c:pt>
                <c:pt idx="5">
                  <c:v>A5</c:v>
                </c:pt>
                <c:pt idx="6">
                  <c:v>B0</c:v>
                </c:pt>
                <c:pt idx="7">
                  <c:v>B1</c:v>
                </c:pt>
                <c:pt idx="8">
                  <c:v>B2</c:v>
                </c:pt>
                <c:pt idx="9">
                  <c:v>B3</c:v>
                </c:pt>
                <c:pt idx="10">
                  <c:v>B4</c:v>
                </c:pt>
              </c:strCache>
            </c:strRef>
          </c:cat>
          <c:val>
            <c:numRef>
              <c:f>Szkodniki!$W$63:$W$73</c:f>
              <c:numCache>
                <c:formatCode>0.0</c:formatCode>
                <c:ptCount val="11"/>
                <c:pt idx="0">
                  <c:v>5</c:v>
                </c:pt>
                <c:pt idx="1">
                  <c:v>2.3809523809523809</c:v>
                </c:pt>
                <c:pt idx="2">
                  <c:v>3.6190476190476177</c:v>
                </c:pt>
                <c:pt idx="3">
                  <c:v>4.8095238095238093</c:v>
                </c:pt>
                <c:pt idx="4">
                  <c:v>2.8095238095238027</c:v>
                </c:pt>
                <c:pt idx="5">
                  <c:v>2.7619047619047712</c:v>
                </c:pt>
                <c:pt idx="6">
                  <c:v>2.8095238095238027</c:v>
                </c:pt>
                <c:pt idx="7">
                  <c:v>2.4761904761904772</c:v>
                </c:pt>
                <c:pt idx="8">
                  <c:v>3.1428571428571432</c:v>
                </c:pt>
                <c:pt idx="9">
                  <c:v>3.5714285714285707</c:v>
                </c:pt>
                <c:pt idx="10">
                  <c:v>3.1428571428571432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E2-4152-97D9-C2C495DEC5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5975808"/>
        <c:axId val="105977344"/>
      </c:barChart>
      <c:catAx>
        <c:axId val="1059758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crossAx val="105977344"/>
        <c:crosses val="autoZero"/>
        <c:auto val="1"/>
        <c:lblAlgn val="ctr"/>
        <c:lblOffset val="100"/>
        <c:noMultiLvlLbl val="0"/>
      </c:catAx>
      <c:valAx>
        <c:axId val="105977344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crossAx val="105975808"/>
        <c:crosses val="autoZero"/>
        <c:crossBetween val="between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2400"/>
      </a:pPr>
      <a:endParaRPr lang="pl-PL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1988407699037624E-2"/>
          <c:y val="5.1400554097404488E-2"/>
          <c:w val="0.89745603674540686"/>
          <c:h val="0.834811284211076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zagęszczenie!$I$29</c:f>
              <c:strCache>
                <c:ptCount val="1"/>
                <c:pt idx="0">
                  <c:v>Zagęszczenie (korzenie/m2)</c:v>
                </c:pt>
              </c:strCache>
            </c:strRef>
          </c:tx>
          <c:spPr>
            <a:solidFill>
              <a:sysClr val="window" lastClr="FFFFFF">
                <a:lumMod val="95000"/>
              </a:sysClr>
            </a:solidFill>
            <a:ln>
              <a:solidFill>
                <a:sysClr val="windowText" lastClr="000000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zagęszczenie!$M$30:$M$33</c:f>
                <c:numCache>
                  <c:formatCode>General</c:formatCode>
                  <c:ptCount val="4"/>
                  <c:pt idx="0">
                    <c:v>7.8611205353043436</c:v>
                  </c:pt>
                  <c:pt idx="1">
                    <c:v>6.3296913619317694</c:v>
                  </c:pt>
                  <c:pt idx="2">
                    <c:v>8.2749450064719952</c:v>
                  </c:pt>
                  <c:pt idx="3">
                    <c:v>5.0373103339280751</c:v>
                  </c:pt>
                </c:numCache>
              </c:numRef>
            </c:plus>
            <c:minus>
              <c:numRef>
                <c:f>zagęszczenie!$M$30:$M$33</c:f>
                <c:numCache>
                  <c:formatCode>General</c:formatCode>
                  <c:ptCount val="4"/>
                  <c:pt idx="0">
                    <c:v>7.8611205353043436</c:v>
                  </c:pt>
                  <c:pt idx="1">
                    <c:v>6.3296913619317694</c:v>
                  </c:pt>
                  <c:pt idx="2">
                    <c:v>8.2749450064719952</c:v>
                  </c:pt>
                  <c:pt idx="3">
                    <c:v>5.0373103339280751</c:v>
                  </c:pt>
                </c:numCache>
              </c:numRef>
            </c:minus>
          </c:errBars>
          <c:cat>
            <c:strRef>
              <c:f>zagęszczenie!$H$30:$H$33</c:f>
              <c:strCache>
                <c:ptCount val="4"/>
                <c:pt idx="0">
                  <c:v>B1</c:v>
                </c:pt>
                <c:pt idx="1">
                  <c:v>B2</c:v>
                </c:pt>
                <c:pt idx="2">
                  <c:v>B3</c:v>
                </c:pt>
                <c:pt idx="3">
                  <c:v>B4</c:v>
                </c:pt>
              </c:strCache>
            </c:strRef>
          </c:cat>
          <c:val>
            <c:numRef>
              <c:f>zagęszczenie!$I$30:$I$33</c:f>
              <c:numCache>
                <c:formatCode>General</c:formatCode>
                <c:ptCount val="4"/>
                <c:pt idx="0">
                  <c:v>20.8</c:v>
                </c:pt>
                <c:pt idx="1">
                  <c:v>26.666666666666664</c:v>
                </c:pt>
                <c:pt idx="2">
                  <c:v>20.800000000000004</c:v>
                </c:pt>
                <c:pt idx="3">
                  <c:v>18.133333333333269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C3-4DFA-8B7B-3A7BE3B23BA6}"/>
            </c:ext>
          </c:extLst>
        </c:ser>
        <c:ser>
          <c:idx val="1"/>
          <c:order val="1"/>
          <c:tx>
            <c:strRef>
              <c:f>zagęszczenie!$J$29</c:f>
              <c:strCache>
                <c:ptCount val="1"/>
                <c:pt idx="0">
                  <c:v>Masa korzenia (g/szt.)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  <a:ln>
              <a:solidFill>
                <a:sysClr val="windowText" lastClr="000000"/>
              </a:solidFill>
            </a:ln>
          </c:spPr>
          <c:invertIfNegative val="0"/>
          <c:errBars>
            <c:errBarType val="both"/>
            <c:errValType val="cust"/>
            <c:noEndCap val="0"/>
            <c:plus>
              <c:numRef>
                <c:f>zagęszczenie!$N$30:$N$33</c:f>
                <c:numCache>
                  <c:formatCode>General</c:formatCode>
                  <c:ptCount val="4"/>
                  <c:pt idx="0">
                    <c:v>5.0503598022083942</c:v>
                  </c:pt>
                  <c:pt idx="1">
                    <c:v>10.544952321440718</c:v>
                  </c:pt>
                  <c:pt idx="2">
                    <c:v>15.35825327078032</c:v>
                  </c:pt>
                  <c:pt idx="3">
                    <c:v>4.0128078803483254</c:v>
                  </c:pt>
                </c:numCache>
              </c:numRef>
            </c:plus>
            <c:minus>
              <c:numRef>
                <c:f>zagęszczenie!$N$30:$N$33</c:f>
                <c:numCache>
                  <c:formatCode>General</c:formatCode>
                  <c:ptCount val="4"/>
                  <c:pt idx="0">
                    <c:v>5.0503598022083942</c:v>
                  </c:pt>
                  <c:pt idx="1">
                    <c:v>10.544952321440718</c:v>
                  </c:pt>
                  <c:pt idx="2">
                    <c:v>15.35825327078032</c:v>
                  </c:pt>
                  <c:pt idx="3">
                    <c:v>4.0128078803483254</c:v>
                  </c:pt>
                </c:numCache>
              </c:numRef>
            </c:minus>
          </c:errBars>
          <c:cat>
            <c:strRef>
              <c:f>zagęszczenie!$H$30:$H$33</c:f>
              <c:strCache>
                <c:ptCount val="4"/>
                <c:pt idx="0">
                  <c:v>B1</c:v>
                </c:pt>
                <c:pt idx="1">
                  <c:v>B2</c:v>
                </c:pt>
                <c:pt idx="2">
                  <c:v>B3</c:v>
                </c:pt>
                <c:pt idx="3">
                  <c:v>B4</c:v>
                </c:pt>
              </c:strCache>
            </c:strRef>
          </c:cat>
          <c:val>
            <c:numRef>
              <c:f>zagęszczenie!$J$30:$J$33</c:f>
              <c:numCache>
                <c:formatCode>General</c:formatCode>
                <c:ptCount val="4"/>
                <c:pt idx="0">
                  <c:v>56.620000000000012</c:v>
                </c:pt>
                <c:pt idx="1">
                  <c:v>48.760000000000012</c:v>
                </c:pt>
                <c:pt idx="2">
                  <c:v>53.42</c:v>
                </c:pt>
                <c:pt idx="3">
                  <c:v>15.26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C3-4DFA-8B7B-3A7BE3B23BA6}"/>
            </c:ext>
          </c:extLst>
        </c:ser>
        <c:ser>
          <c:idx val="2"/>
          <c:order val="2"/>
          <c:tx>
            <c:strRef>
              <c:f>zagęszczenie!$K$29</c:f>
              <c:strCache>
                <c:ptCount val="1"/>
                <c:pt idx="0">
                  <c:v>Plon (t/ha)</c:v>
                </c:pt>
              </c:strCache>
            </c:strRef>
          </c:tx>
          <c:spPr>
            <a:solidFill>
              <a:sysClr val="window" lastClr="FFFFFF">
                <a:lumMod val="50000"/>
              </a:sysClr>
            </a:solidFill>
            <a:ln>
              <a:solidFill>
                <a:sysClr val="windowText" lastClr="000000"/>
              </a:solidFill>
            </a:ln>
          </c:spPr>
          <c:invertIfNegative val="0"/>
          <c:cat>
            <c:strRef>
              <c:f>zagęszczenie!$H$30:$H$33</c:f>
              <c:strCache>
                <c:ptCount val="4"/>
                <c:pt idx="0">
                  <c:v>B1</c:v>
                </c:pt>
                <c:pt idx="1">
                  <c:v>B2</c:v>
                </c:pt>
                <c:pt idx="2">
                  <c:v>B3</c:v>
                </c:pt>
                <c:pt idx="3">
                  <c:v>B4</c:v>
                </c:pt>
              </c:strCache>
            </c:strRef>
          </c:cat>
          <c:val>
            <c:numRef>
              <c:f>zagęszczenie!$K$30:$K$33</c:f>
              <c:numCache>
                <c:formatCode>General</c:formatCode>
                <c:ptCount val="4"/>
                <c:pt idx="0">
                  <c:v>11.776960000000001</c:v>
                </c:pt>
                <c:pt idx="1">
                  <c:v>13.002666666666698</c:v>
                </c:pt>
                <c:pt idx="2">
                  <c:v>11.111359999999999</c:v>
                </c:pt>
                <c:pt idx="3">
                  <c:v>2.767146666666672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C3-4DFA-8B7B-3A7BE3B23B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6249216"/>
        <c:axId val="106283776"/>
      </c:barChart>
      <c:catAx>
        <c:axId val="106249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2400"/>
            </a:pPr>
            <a:endParaRPr lang="pl-PL"/>
          </a:p>
        </c:txPr>
        <c:crossAx val="106283776"/>
        <c:crosses val="autoZero"/>
        <c:auto val="1"/>
        <c:lblAlgn val="ctr"/>
        <c:lblOffset val="100"/>
        <c:noMultiLvlLbl val="0"/>
      </c:catAx>
      <c:valAx>
        <c:axId val="1062837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ysClr val="windowText" lastClr="000000"/>
            </a:solidFill>
          </a:ln>
        </c:spPr>
        <c:txPr>
          <a:bodyPr/>
          <a:lstStyle/>
          <a:p>
            <a:pPr>
              <a:defRPr sz="2400"/>
            </a:pPr>
            <a:endParaRPr lang="pl-PL"/>
          </a:p>
        </c:txPr>
        <c:crossAx val="106249216"/>
        <c:crosses val="autoZero"/>
        <c:crossBetween val="between"/>
      </c:valAx>
      <c:spPr>
        <a:ln>
          <a:noFill/>
        </a:ln>
      </c:spPr>
    </c:plotArea>
    <c:legend>
      <c:legendPos val="b"/>
      <c:layout>
        <c:manualLayout>
          <c:xMode val="edge"/>
          <c:yMode val="edge"/>
          <c:x val="0.6902359804439977"/>
          <c:y val="9.3273743142463419E-4"/>
          <c:w val="0.30786699294527076"/>
          <c:h val="0.43186323179281089"/>
        </c:manualLayout>
      </c:layout>
      <c:overlay val="0"/>
      <c:txPr>
        <a:bodyPr/>
        <a:lstStyle/>
        <a:p>
          <a:pPr>
            <a:defRPr sz="2400"/>
          </a:pPr>
          <a:endParaRPr lang="pl-PL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</cdr:x>
      <cdr:y>0.56757</cdr:y>
    </cdr:from>
    <cdr:to>
      <cdr:x>0.29515</cdr:x>
      <cdr:y>0.65437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1656184" y="3024336"/>
          <a:ext cx="787930" cy="4625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l-PL" sz="1800" dirty="0"/>
            <a:t>**</a:t>
          </a:r>
        </a:p>
      </cdr:txBody>
    </cdr:sp>
  </cdr:relSizeAnchor>
  <cdr:relSizeAnchor xmlns:cdr="http://schemas.openxmlformats.org/drawingml/2006/chartDrawing">
    <cdr:from>
      <cdr:x>0.77391</cdr:x>
      <cdr:y>0.55405</cdr:y>
    </cdr:from>
    <cdr:to>
      <cdr:x>0.86906</cdr:x>
      <cdr:y>0.64086</cdr:y>
    </cdr:to>
    <cdr:sp macro="" textlink="">
      <cdr:nvSpPr>
        <cdr:cNvPr id="3" name="pole tekstowe 1"/>
        <cdr:cNvSpPr txBox="1"/>
      </cdr:nvSpPr>
      <cdr:spPr>
        <a:xfrm xmlns:a="http://schemas.openxmlformats.org/drawingml/2006/main">
          <a:off x="6408712" y="2952328"/>
          <a:ext cx="787930" cy="4625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800" dirty="0"/>
            <a:t>**</a:t>
          </a:r>
        </a:p>
      </cdr:txBody>
    </cdr:sp>
  </cdr:relSizeAnchor>
  <cdr:relSizeAnchor xmlns:cdr="http://schemas.openxmlformats.org/drawingml/2006/chartDrawing">
    <cdr:from>
      <cdr:x>0.48696</cdr:x>
      <cdr:y>0.16216</cdr:y>
    </cdr:from>
    <cdr:to>
      <cdr:x>0.58212</cdr:x>
      <cdr:y>0.24896</cdr:y>
    </cdr:to>
    <cdr:sp macro="" textlink="">
      <cdr:nvSpPr>
        <cdr:cNvPr id="4" name="pole tekstowe 1"/>
        <cdr:cNvSpPr txBox="1"/>
      </cdr:nvSpPr>
      <cdr:spPr>
        <a:xfrm xmlns:a="http://schemas.openxmlformats.org/drawingml/2006/main">
          <a:off x="4032448" y="864096"/>
          <a:ext cx="788012" cy="4625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800" dirty="0"/>
            <a:t>**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0.07785</cdr:x>
      <cdr:y>0.34722</cdr:y>
    </cdr:from>
    <cdr:to>
      <cdr:x>0.24394</cdr:x>
      <cdr:y>0.68056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428626" y="9525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/>
        </a:p>
      </cdr:txBody>
    </cdr:sp>
  </cdr:relSizeAnchor>
  <cdr:relSizeAnchor xmlns:cdr="http://schemas.openxmlformats.org/drawingml/2006/chartDrawing">
    <cdr:from>
      <cdr:x>0.88235</cdr:x>
      <cdr:y>0.13924</cdr:y>
    </cdr:from>
    <cdr:to>
      <cdr:x>0.95502</cdr:x>
      <cdr:y>0.19827</cdr:y>
    </cdr:to>
    <cdr:sp macro="" textlink="">
      <cdr:nvSpPr>
        <cdr:cNvPr id="3" name="pole tekstowe 2"/>
        <cdr:cNvSpPr txBox="1"/>
      </cdr:nvSpPr>
      <cdr:spPr>
        <a:xfrm xmlns:a="http://schemas.openxmlformats.org/drawingml/2006/main">
          <a:off x="7560840" y="792088"/>
          <a:ext cx="622706" cy="33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l-PL" sz="1800" dirty="0"/>
            <a:t>***</a:t>
          </a:r>
        </a:p>
      </cdr:txBody>
    </cdr:sp>
  </cdr:relSizeAnchor>
  <cdr:relSizeAnchor xmlns:cdr="http://schemas.openxmlformats.org/drawingml/2006/chartDrawing">
    <cdr:from>
      <cdr:x>0.57143</cdr:x>
      <cdr:y>0.31646</cdr:y>
    </cdr:from>
    <cdr:to>
      <cdr:x>0.64409</cdr:x>
      <cdr:y>0.37549</cdr:y>
    </cdr:to>
    <cdr:sp macro="" textlink="">
      <cdr:nvSpPr>
        <cdr:cNvPr id="4" name="pole tekstowe 1"/>
        <cdr:cNvSpPr txBox="1"/>
      </cdr:nvSpPr>
      <cdr:spPr>
        <a:xfrm xmlns:a="http://schemas.openxmlformats.org/drawingml/2006/main">
          <a:off x="4896544" y="1800200"/>
          <a:ext cx="622620" cy="33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800" dirty="0"/>
            <a:t>***</a:t>
          </a:r>
        </a:p>
      </cdr:txBody>
    </cdr:sp>
  </cdr:relSizeAnchor>
  <cdr:relSizeAnchor xmlns:cdr="http://schemas.openxmlformats.org/drawingml/2006/chartDrawing">
    <cdr:from>
      <cdr:x>0.73109</cdr:x>
      <cdr:y>0.46835</cdr:y>
    </cdr:from>
    <cdr:to>
      <cdr:x>0.80375</cdr:x>
      <cdr:y>0.52738</cdr:y>
    </cdr:to>
    <cdr:sp macro="" textlink="">
      <cdr:nvSpPr>
        <cdr:cNvPr id="5" name="pole tekstowe 1"/>
        <cdr:cNvSpPr txBox="1"/>
      </cdr:nvSpPr>
      <cdr:spPr>
        <a:xfrm xmlns:a="http://schemas.openxmlformats.org/drawingml/2006/main">
          <a:off x="6264696" y="2664296"/>
          <a:ext cx="622620" cy="33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800" dirty="0"/>
            <a:t>**</a:t>
          </a:r>
        </a:p>
      </cdr:txBody>
    </cdr:sp>
  </cdr:relSizeAnchor>
  <cdr:relSizeAnchor xmlns:cdr="http://schemas.openxmlformats.org/drawingml/2006/chartDrawing">
    <cdr:from>
      <cdr:x>0.42017</cdr:x>
      <cdr:y>0.41772</cdr:y>
    </cdr:from>
    <cdr:to>
      <cdr:x>0.49283</cdr:x>
      <cdr:y>0.47675</cdr:y>
    </cdr:to>
    <cdr:sp macro="" textlink="">
      <cdr:nvSpPr>
        <cdr:cNvPr id="6" name="pole tekstowe 1"/>
        <cdr:cNvSpPr txBox="1"/>
      </cdr:nvSpPr>
      <cdr:spPr>
        <a:xfrm xmlns:a="http://schemas.openxmlformats.org/drawingml/2006/main">
          <a:off x="3600400" y="2376264"/>
          <a:ext cx="622620" cy="33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800" dirty="0"/>
            <a:t>**</a:t>
          </a:r>
        </a:p>
      </cdr:txBody>
    </cdr:sp>
  </cdr:relSizeAnchor>
  <cdr:relSizeAnchor xmlns:cdr="http://schemas.openxmlformats.org/drawingml/2006/chartDrawing">
    <cdr:from>
      <cdr:x>0.10924</cdr:x>
      <cdr:y>0.55696</cdr:y>
    </cdr:from>
    <cdr:to>
      <cdr:x>0.18191</cdr:x>
      <cdr:y>0.61599</cdr:y>
    </cdr:to>
    <cdr:sp macro="" textlink="">
      <cdr:nvSpPr>
        <cdr:cNvPr id="7" name="pole tekstowe 1"/>
        <cdr:cNvSpPr txBox="1"/>
      </cdr:nvSpPr>
      <cdr:spPr>
        <a:xfrm xmlns:a="http://schemas.openxmlformats.org/drawingml/2006/main">
          <a:off x="936104" y="3168352"/>
          <a:ext cx="622706" cy="335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sz="1800" dirty="0"/>
            <a:t>**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3AD1-A997-4A0B-A0BB-B5F6BA38A82D}" type="datetimeFigureOut">
              <a:rPr lang="pl-PL" smtClean="0"/>
              <a:pPr/>
              <a:t>11.03.2019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3AD1-A997-4A0B-A0BB-B5F6BA38A82D}" type="datetimeFigureOut">
              <a:rPr lang="pl-PL" smtClean="0"/>
              <a:pPr/>
              <a:t>11.03.2019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3AD1-A997-4A0B-A0BB-B5F6BA38A82D}" type="datetimeFigureOut">
              <a:rPr lang="pl-PL" smtClean="0"/>
              <a:pPr/>
              <a:t>11.03.2019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3AD1-A997-4A0B-A0BB-B5F6BA38A82D}" type="datetimeFigureOut">
              <a:rPr lang="pl-PL" smtClean="0"/>
              <a:pPr/>
              <a:t>11.03.2019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3AD1-A997-4A0B-A0BB-B5F6BA38A82D}" type="datetimeFigureOut">
              <a:rPr lang="pl-PL" smtClean="0"/>
              <a:pPr/>
              <a:t>11.03.2019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3AD1-A997-4A0B-A0BB-B5F6BA38A82D}" type="datetimeFigureOut">
              <a:rPr lang="pl-PL" smtClean="0"/>
              <a:pPr/>
              <a:t>11.03.2019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3AD1-A997-4A0B-A0BB-B5F6BA38A82D}" type="datetimeFigureOut">
              <a:rPr lang="pl-PL" smtClean="0"/>
              <a:pPr/>
              <a:t>11.03.2019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3AD1-A997-4A0B-A0BB-B5F6BA38A82D}" type="datetimeFigureOut">
              <a:rPr lang="pl-PL" smtClean="0"/>
              <a:pPr/>
              <a:t>11.03.2019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3AD1-A997-4A0B-A0BB-B5F6BA38A82D}" type="datetimeFigureOut">
              <a:rPr lang="pl-PL" smtClean="0"/>
              <a:pPr/>
              <a:t>11.03.2019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3AD1-A997-4A0B-A0BB-B5F6BA38A82D}" type="datetimeFigureOut">
              <a:rPr lang="pl-PL" smtClean="0"/>
              <a:pPr/>
              <a:t>11.03.2019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63AD1-A997-4A0B-A0BB-B5F6BA38A82D}" type="datetimeFigureOut">
              <a:rPr lang="pl-PL" smtClean="0"/>
              <a:pPr/>
              <a:t>11.03.2019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63AD1-A997-4A0B-A0BB-B5F6BA38A82D}" type="datetimeFigureOut">
              <a:rPr lang="pl-PL" smtClean="0"/>
              <a:pPr/>
              <a:t>11.03.2019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86CF6-5343-4CBB-B821-9BFB6FD9F39E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4.png"/><Relationship Id="rId4" Type="http://schemas.openxmlformats.org/officeDocument/2006/relationships/image" Target="../media/image2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6.png"/><Relationship Id="rId4" Type="http://schemas.openxmlformats.org/officeDocument/2006/relationships/image" Target="../media/image2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8.png"/><Relationship Id="rId4" Type="http://schemas.openxmlformats.org/officeDocument/2006/relationships/image" Target="../media/image27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467544" y="404664"/>
            <a:ext cx="820891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dirty="0"/>
              <a:t>Pasy kwietne jako sposób ochrony roślin uprawnych i zwiększania różnorodności biologicznej pól </a:t>
            </a:r>
            <a:r>
              <a:rPr lang="pl-PL" sz="2800" dirty="0" smtClean="0"/>
              <a:t>uprawnych</a:t>
            </a:r>
          </a:p>
          <a:p>
            <a:pPr algn="ctr"/>
            <a:r>
              <a:rPr lang="pl-PL" sz="2800" dirty="0" smtClean="0"/>
              <a:t>HOR. re.027.5.2018</a:t>
            </a:r>
          </a:p>
          <a:p>
            <a:r>
              <a:rPr lang="pl-PL" sz="2800" dirty="0" smtClean="0"/>
              <a:t> </a:t>
            </a:r>
          </a:p>
          <a:p>
            <a:r>
              <a:rPr lang="pl-PL" sz="2200" dirty="0" smtClean="0"/>
              <a:t>d</a:t>
            </a:r>
            <a:r>
              <a:rPr lang="pl-PL" sz="2200" smtClean="0"/>
              <a:t>r </a:t>
            </a:r>
            <a:r>
              <a:rPr lang="pl-PL" sz="2200" dirty="0" smtClean="0"/>
              <a:t>hab. Krzysztof Kujawa z zespołem (IŚRiL PAN)</a:t>
            </a:r>
          </a:p>
          <a:p>
            <a:r>
              <a:rPr lang="pl-PL" sz="2200" dirty="0" smtClean="0"/>
              <a:t>oraz</a:t>
            </a:r>
          </a:p>
          <a:p>
            <a:r>
              <a:rPr lang="pl-PL" sz="2200" dirty="0" smtClean="0"/>
              <a:t>dr hab. Jolanta Kowalska – IOR-PIB</a:t>
            </a:r>
          </a:p>
          <a:p>
            <a:r>
              <a:rPr lang="pl-PL" sz="2200" dirty="0" smtClean="0"/>
              <a:t>dr Paweł Sienkiewicz – UP w Poznaniu</a:t>
            </a:r>
          </a:p>
          <a:p>
            <a:endParaRPr lang="pl-PL" sz="2400" dirty="0" smtClean="0"/>
          </a:p>
        </p:txBody>
      </p:sp>
      <p:sp>
        <p:nvSpPr>
          <p:cNvPr id="3" name="pole tekstowe 2"/>
          <p:cNvSpPr txBox="1"/>
          <p:nvPr/>
        </p:nvSpPr>
        <p:spPr>
          <a:xfrm>
            <a:off x="2339752" y="5589240"/>
            <a:ext cx="585064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Instytut Środowiska Rolniczego i Leśnego PAN</a:t>
            </a:r>
          </a:p>
          <a:p>
            <a:r>
              <a:rPr lang="pl-PL" sz="2400" dirty="0" smtClean="0"/>
              <a:t>Poznań</a:t>
            </a:r>
            <a:endParaRPr lang="pl-PL" sz="2400" dirty="0"/>
          </a:p>
        </p:txBody>
      </p:sp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517232"/>
            <a:ext cx="973443" cy="1028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ole tekstowe 1"/>
          <p:cNvSpPr txBox="1"/>
          <p:nvPr/>
        </p:nvSpPr>
        <p:spPr>
          <a:xfrm>
            <a:off x="-397" y="6488668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CDR Radom, 11.03.2019</a:t>
            </a:r>
            <a:endParaRPr lang="pl-P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611560" y="3247524"/>
            <a:ext cx="7992888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Cele:</a:t>
            </a:r>
          </a:p>
          <a:p>
            <a:endParaRPr lang="pl-PL" sz="2400" dirty="0"/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pl-PL" sz="2400" dirty="0"/>
              <a:t> </a:t>
            </a:r>
            <a:r>
              <a:rPr lang="pl-PL" sz="2400" dirty="0" smtClean="0"/>
              <a:t>Czy pasy kwietne </a:t>
            </a:r>
            <a:r>
              <a:rPr lang="pl-PL" sz="2400" b="1" dirty="0" smtClean="0">
                <a:solidFill>
                  <a:srgbClr val="C00000"/>
                </a:solidFill>
              </a:rPr>
              <a:t>obniżają liczebność </a:t>
            </a:r>
            <a:r>
              <a:rPr lang="pl-PL" sz="2400" b="1" dirty="0">
                <a:solidFill>
                  <a:srgbClr val="C00000"/>
                </a:solidFill>
              </a:rPr>
              <a:t>szkodników </a:t>
            </a:r>
            <a:r>
              <a:rPr lang="pl-PL" sz="2400" dirty="0"/>
              <a:t>marchwi w warunkach uprawy ekologicznej </a:t>
            </a:r>
            <a:r>
              <a:rPr lang="pl-PL" sz="2400" dirty="0" smtClean="0"/>
              <a:t>?</a:t>
            </a:r>
            <a:endParaRPr lang="pl-PL" sz="2400" dirty="0"/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pl-PL" sz="2400" dirty="0"/>
              <a:t> </a:t>
            </a:r>
            <a:r>
              <a:rPr lang="pl-PL" sz="2400" dirty="0" smtClean="0"/>
              <a:t> Znaczenie pasów dla podnoszenia </a:t>
            </a:r>
            <a:r>
              <a:rPr lang="pl-PL" sz="2400" b="1" dirty="0" smtClean="0">
                <a:solidFill>
                  <a:srgbClr val="C00000"/>
                </a:solidFill>
              </a:rPr>
              <a:t>poziomu różnorodności biologicznej</a:t>
            </a:r>
            <a:r>
              <a:rPr lang="pl-PL" sz="2400" dirty="0" smtClean="0"/>
              <a:t> owadów pól uprawnych, w tym zapylaczy.</a:t>
            </a:r>
          </a:p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pl-PL" sz="2400" b="1" dirty="0" smtClean="0">
                <a:solidFill>
                  <a:srgbClr val="C00000"/>
                </a:solidFill>
              </a:rPr>
              <a:t> Jak gęsto </a:t>
            </a:r>
            <a:r>
              <a:rPr lang="pl-PL" sz="2400" dirty="0" smtClean="0"/>
              <a:t>powinny być zakładane pasy?</a:t>
            </a:r>
            <a:endParaRPr lang="pl-PL" sz="2400" dirty="0"/>
          </a:p>
          <a:p>
            <a:endParaRPr lang="pl-PL" sz="2400" dirty="0"/>
          </a:p>
        </p:txBody>
      </p:sp>
      <p:sp>
        <p:nvSpPr>
          <p:cNvPr id="3" name="pole tekstowe 2"/>
          <p:cNvSpPr txBox="1"/>
          <p:nvPr/>
        </p:nvSpPr>
        <p:spPr>
          <a:xfrm>
            <a:off x="251520" y="332656"/>
            <a:ext cx="87129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pl-PL" sz="2400" dirty="0" smtClean="0"/>
              <a:t>Przeglądowa publikacja w </a:t>
            </a:r>
            <a:r>
              <a:rPr lang="en-US" sz="2400" dirty="0" smtClean="0"/>
              <a:t>Progress in Plant Protection 58(2): 115-128.</a:t>
            </a:r>
            <a:endParaRPr lang="pl-PL" sz="2400" dirty="0" smtClean="0"/>
          </a:p>
          <a:p>
            <a:pPr marL="457200" indent="-457200">
              <a:buAutoNum type="arabicPeriod"/>
            </a:pPr>
            <a:r>
              <a:rPr lang="pl-PL" sz="2400" dirty="0" smtClean="0"/>
              <a:t>Konferencja w Szelejewie (patronat </a:t>
            </a:r>
            <a:r>
              <a:rPr lang="pl-PL" sz="2400" dirty="0" err="1" smtClean="0"/>
              <a:t>MRiRW</a:t>
            </a:r>
            <a:r>
              <a:rPr lang="pl-PL" sz="2400" dirty="0" smtClean="0"/>
              <a:t>)</a:t>
            </a:r>
            <a:br>
              <a:rPr lang="pl-PL" sz="2400" dirty="0" smtClean="0"/>
            </a:br>
            <a:endParaRPr lang="pl-PL" sz="2400" dirty="0" smtClean="0"/>
          </a:p>
          <a:p>
            <a:pPr marL="457200" indent="-457200">
              <a:buAutoNum type="arabicPeriod"/>
            </a:pPr>
            <a:r>
              <a:rPr lang="pl-PL" sz="2400" dirty="0" smtClean="0"/>
              <a:t>Badania we współpracy z Gospodarstwem „Juchowo Farm”  oraz z Fundacją im. Stanisława Karłowskiego (wsparcie od </a:t>
            </a:r>
            <a:r>
              <a:rPr lang="pl-PL" sz="2400" dirty="0" err="1" smtClean="0"/>
              <a:t>MRiRW</a:t>
            </a:r>
            <a:r>
              <a:rPr lang="pl-PL" sz="2400" dirty="0" smtClean="0"/>
              <a:t>)</a:t>
            </a: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www.sports-tracker.com/apiserver/v1/image/scale/5af13ef1205b9b725704fd90.jpg?width=2000&amp;height=2000&amp;fit=tru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58298"/>
            <a:ext cx="9133018" cy="5151022"/>
          </a:xfrm>
          <a:prstGeom prst="rect">
            <a:avLst/>
          </a:prstGeom>
          <a:noFill/>
        </p:spPr>
      </p:pic>
      <p:sp>
        <p:nvSpPr>
          <p:cNvPr id="4" name="pole tekstowe 3"/>
          <p:cNvSpPr txBox="1"/>
          <p:nvPr/>
        </p:nvSpPr>
        <p:spPr>
          <a:xfrm>
            <a:off x="1403648" y="260648"/>
            <a:ext cx="59032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Krajobraz Gospodarstwa Juchowo Farm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6733"/>
          <a:stretch>
            <a:fillRect/>
          </a:stretch>
        </p:blipFill>
        <p:spPr bwMode="auto">
          <a:xfrm>
            <a:off x="0" y="681313"/>
            <a:ext cx="9144000" cy="6176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467544" y="0"/>
            <a:ext cx="36212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Schemat eksperymentu</a:t>
            </a:r>
            <a:endParaRPr lang="pl-PL" sz="28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41698" t="25391" r="40592" b="45078"/>
          <a:stretch>
            <a:fillRect/>
          </a:stretch>
        </p:blipFill>
        <p:spPr bwMode="auto">
          <a:xfrm>
            <a:off x="6300192" y="4293096"/>
            <a:ext cx="230425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ole tekstowe 4"/>
          <p:cNvSpPr txBox="1"/>
          <p:nvPr/>
        </p:nvSpPr>
        <p:spPr>
          <a:xfrm>
            <a:off x="0" y="980728"/>
            <a:ext cx="42119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2800" dirty="0" smtClean="0">
                <a:solidFill>
                  <a:srgbClr val="FFFF99"/>
                </a:solidFill>
              </a:rPr>
              <a:t>Atrakcyjność pasów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 smtClean="0">
                <a:solidFill>
                  <a:srgbClr val="FFFF99"/>
                </a:solidFill>
              </a:rPr>
              <a:t>Wpływ pasów na faunę pól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 smtClean="0">
                <a:solidFill>
                  <a:srgbClr val="FFFF99"/>
                </a:solidFill>
              </a:rPr>
              <a:t>Występowanie szkodników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 smtClean="0">
                <a:solidFill>
                  <a:srgbClr val="FFFF99"/>
                </a:solidFill>
              </a:rPr>
              <a:t>Uszkodzenia marchwi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 smtClean="0">
                <a:solidFill>
                  <a:srgbClr val="FFFF99"/>
                </a:solidFill>
              </a:rPr>
              <a:t>Plon</a:t>
            </a:r>
            <a:endParaRPr lang="pl-PL" sz="2800" dirty="0">
              <a:solidFill>
                <a:srgbClr val="FFFF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4704"/>
            <a:ext cx="9144000" cy="6095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899592" y="1457400"/>
          <a:ext cx="7920880" cy="4707904"/>
        </p:xfrm>
        <a:graphic>
          <a:graphicData uri="http://schemas.openxmlformats.org/drawingml/2006/table">
            <a:tbl>
              <a:tblPr/>
              <a:tblGrid>
                <a:gridCol w="39450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58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079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400" u="none" dirty="0">
                          <a:latin typeface="Calibri"/>
                          <a:ea typeface="Times New Roman"/>
                          <a:cs typeface="Times New Roman"/>
                        </a:rPr>
                        <a:t>Farbownik polny </a:t>
                      </a:r>
                      <a:endParaRPr lang="pl-PL" sz="2400" u="none" dirty="0" smtClean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400" u="none" dirty="0" smtClean="0">
                          <a:latin typeface="Calibri"/>
                          <a:ea typeface="Times New Roman"/>
                          <a:cs typeface="Times New Roman"/>
                        </a:rPr>
                        <a:t>Miotła zbożowa</a:t>
                      </a:r>
                      <a:endParaRPr lang="pl-PL" sz="2400" u="none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400" u="none" dirty="0">
                          <a:latin typeface="Calibri"/>
                          <a:ea typeface="Times New Roman"/>
                          <a:cs typeface="Times New Roman"/>
                        </a:rPr>
                        <a:t>Kapusta </a:t>
                      </a:r>
                      <a:r>
                        <a:rPr lang="pl-PL" sz="2400" u="none" dirty="0" smtClean="0">
                          <a:latin typeface="Calibri"/>
                          <a:ea typeface="Times New Roman"/>
                          <a:cs typeface="Times New Roman"/>
                        </a:rPr>
                        <a:t>właściwa</a:t>
                      </a:r>
                      <a:endParaRPr lang="pl-PL" sz="2400" u="none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400" b="1" u="none" dirty="0">
                          <a:latin typeface="Calibri"/>
                          <a:ea typeface="Times New Roman"/>
                          <a:cs typeface="Times New Roman"/>
                        </a:rPr>
                        <a:t>Nagietek </a:t>
                      </a:r>
                      <a:r>
                        <a:rPr lang="pl-PL" sz="2400" b="1" u="none" dirty="0" smtClean="0">
                          <a:latin typeface="Calibri"/>
                          <a:ea typeface="Times New Roman"/>
                          <a:cs typeface="Times New Roman"/>
                        </a:rPr>
                        <a:t>lekarski</a:t>
                      </a:r>
                      <a:endParaRPr lang="pl-PL" sz="2400" b="1" u="none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400" u="none" dirty="0">
                          <a:latin typeface="Calibri"/>
                          <a:ea typeface="Times New Roman"/>
                          <a:cs typeface="Times New Roman"/>
                        </a:rPr>
                        <a:t>Tasznik </a:t>
                      </a:r>
                      <a:r>
                        <a:rPr lang="pl-PL" sz="2400" u="none" dirty="0" smtClean="0">
                          <a:latin typeface="Calibri"/>
                          <a:ea typeface="Times New Roman"/>
                          <a:cs typeface="Times New Roman"/>
                        </a:rPr>
                        <a:t>pospolity</a:t>
                      </a:r>
                      <a:endParaRPr lang="pl-PL" sz="2400" u="none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400" b="1" u="none" dirty="0">
                          <a:latin typeface="Calibri"/>
                          <a:ea typeface="Times New Roman"/>
                          <a:cs typeface="Times New Roman"/>
                        </a:rPr>
                        <a:t>Chaber </a:t>
                      </a:r>
                      <a:r>
                        <a:rPr lang="pl-PL" sz="2400" b="1" u="none" dirty="0" smtClean="0">
                          <a:latin typeface="Calibri"/>
                          <a:ea typeface="Times New Roman"/>
                          <a:cs typeface="Times New Roman"/>
                        </a:rPr>
                        <a:t>bławatek</a:t>
                      </a:r>
                      <a:endParaRPr lang="pl-PL" sz="2400" b="1" u="none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400" b="1" u="none" dirty="0">
                          <a:latin typeface="Calibri"/>
                          <a:ea typeface="Times New Roman"/>
                          <a:cs typeface="Times New Roman"/>
                        </a:rPr>
                        <a:t>Rumianek </a:t>
                      </a:r>
                      <a:r>
                        <a:rPr lang="pl-PL" sz="2400" b="1" u="none" dirty="0" smtClean="0">
                          <a:latin typeface="Calibri"/>
                          <a:ea typeface="Times New Roman"/>
                          <a:cs typeface="Times New Roman"/>
                        </a:rPr>
                        <a:t>pospolity</a:t>
                      </a:r>
                      <a:endParaRPr lang="pl-PL" sz="2400" b="1" u="none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400" u="none" dirty="0">
                          <a:latin typeface="Calibri"/>
                          <a:ea typeface="Times New Roman"/>
                          <a:cs typeface="Times New Roman"/>
                        </a:rPr>
                        <a:t>Rumianek </a:t>
                      </a:r>
                      <a:r>
                        <a:rPr lang="pl-PL" sz="2400" u="none" dirty="0" err="1">
                          <a:latin typeface="Calibri"/>
                          <a:ea typeface="Times New Roman"/>
                          <a:cs typeface="Times New Roman"/>
                        </a:rPr>
                        <a:t>bezpromieniowy</a:t>
                      </a:r>
                      <a:r>
                        <a:rPr lang="pl-PL" sz="2400" u="none" dirty="0">
                          <a:latin typeface="Calibri"/>
                          <a:ea typeface="Times New Roman"/>
                          <a:cs typeface="Times New Roman"/>
                        </a:rPr>
                        <a:t> –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400" u="none" dirty="0">
                          <a:latin typeface="Calibri"/>
                          <a:ea typeface="Times New Roman"/>
                          <a:cs typeface="Times New Roman"/>
                        </a:rPr>
                        <a:t>Komosa </a:t>
                      </a:r>
                      <a:r>
                        <a:rPr lang="pl-PL" sz="2400" u="none" dirty="0" smtClean="0">
                          <a:latin typeface="Calibri"/>
                          <a:ea typeface="Times New Roman"/>
                          <a:cs typeface="Times New Roman"/>
                        </a:rPr>
                        <a:t>biała</a:t>
                      </a:r>
                      <a:endParaRPr lang="pl-PL" sz="2400" u="none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400" u="none" dirty="0">
                          <a:latin typeface="Calibri"/>
                          <a:ea typeface="Times New Roman"/>
                          <a:cs typeface="Times New Roman"/>
                        </a:rPr>
                        <a:t>Pępawa </a:t>
                      </a:r>
                      <a:r>
                        <a:rPr lang="pl-PL" sz="2400" u="none" dirty="0" smtClean="0">
                          <a:latin typeface="Calibri"/>
                          <a:ea typeface="Times New Roman"/>
                          <a:cs typeface="Times New Roman"/>
                        </a:rPr>
                        <a:t>dachowa</a:t>
                      </a:r>
                      <a:endParaRPr lang="pl-PL" sz="2400" u="none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400" u="none" dirty="0">
                          <a:latin typeface="Calibri"/>
                          <a:ea typeface="Times New Roman"/>
                          <a:cs typeface="Times New Roman"/>
                        </a:rPr>
                        <a:t>Iglica </a:t>
                      </a:r>
                      <a:r>
                        <a:rPr lang="pl-PL" sz="2400" u="none" dirty="0" smtClean="0">
                          <a:latin typeface="Calibri"/>
                          <a:ea typeface="Times New Roman"/>
                          <a:cs typeface="Times New Roman"/>
                        </a:rPr>
                        <a:t>pospolita</a:t>
                      </a:r>
                      <a:endParaRPr lang="pl-PL" sz="2400" u="none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400" u="none" dirty="0">
                          <a:latin typeface="Calibri"/>
                          <a:ea typeface="Times New Roman"/>
                          <a:cs typeface="Times New Roman"/>
                        </a:rPr>
                        <a:t>Skrzyp </a:t>
                      </a:r>
                      <a:r>
                        <a:rPr lang="pl-PL" sz="2400" u="none" dirty="0" smtClean="0">
                          <a:latin typeface="Calibri"/>
                          <a:ea typeface="Times New Roman"/>
                          <a:cs typeface="Times New Roman"/>
                        </a:rPr>
                        <a:t>polny</a:t>
                      </a:r>
                      <a:endParaRPr lang="pl-PL" sz="2400" u="none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400" b="1" u="none" dirty="0">
                          <a:latin typeface="Calibri"/>
                          <a:ea typeface="Times New Roman"/>
                          <a:cs typeface="Times New Roman"/>
                        </a:rPr>
                        <a:t>Gryka </a:t>
                      </a:r>
                      <a:r>
                        <a:rPr lang="pl-PL" sz="2400" b="1" u="none" dirty="0" smtClean="0">
                          <a:latin typeface="Calibri"/>
                          <a:ea typeface="Times New Roman"/>
                          <a:cs typeface="Times New Roman"/>
                        </a:rPr>
                        <a:t>zwyczajna</a:t>
                      </a:r>
                      <a:endParaRPr lang="pl-PL" sz="2400" b="1" u="none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400" u="none" dirty="0">
                          <a:latin typeface="Calibri"/>
                          <a:ea typeface="Times New Roman"/>
                          <a:cs typeface="Times New Roman"/>
                        </a:rPr>
                        <a:t>Mak </a:t>
                      </a:r>
                      <a:r>
                        <a:rPr lang="pl-PL" sz="2400" u="none" dirty="0" smtClean="0">
                          <a:latin typeface="Calibri"/>
                          <a:ea typeface="Times New Roman"/>
                          <a:cs typeface="Times New Roman"/>
                        </a:rPr>
                        <a:t>piaskowy</a:t>
                      </a:r>
                      <a:endParaRPr lang="pl-PL" sz="2400" u="none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400" u="none" dirty="0">
                          <a:latin typeface="Calibri"/>
                          <a:ea typeface="Times New Roman"/>
                          <a:cs typeface="Times New Roman"/>
                        </a:rPr>
                        <a:t>Mak </a:t>
                      </a:r>
                      <a:r>
                        <a:rPr lang="pl-PL" sz="2400" u="none" dirty="0" smtClean="0">
                          <a:latin typeface="Calibri"/>
                          <a:ea typeface="Times New Roman"/>
                          <a:cs typeface="Times New Roman"/>
                        </a:rPr>
                        <a:t>wątpliwy</a:t>
                      </a:r>
                      <a:endParaRPr lang="pl-PL" sz="2400" u="none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400" u="none" dirty="0">
                          <a:latin typeface="Calibri"/>
                          <a:ea typeface="Times New Roman"/>
                          <a:cs typeface="Times New Roman"/>
                        </a:rPr>
                        <a:t>Facelia </a:t>
                      </a:r>
                      <a:r>
                        <a:rPr lang="pl-PL" sz="2400" u="none" dirty="0" smtClean="0">
                          <a:latin typeface="Calibri"/>
                          <a:ea typeface="Times New Roman"/>
                          <a:cs typeface="Times New Roman"/>
                        </a:rPr>
                        <a:t>błękitna</a:t>
                      </a:r>
                      <a:endParaRPr lang="pl-PL" sz="2400" u="none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400" u="none" dirty="0">
                          <a:latin typeface="Calibri"/>
                          <a:ea typeface="Times New Roman"/>
                          <a:cs typeface="Times New Roman"/>
                        </a:rPr>
                        <a:t>Rdest </a:t>
                      </a:r>
                      <a:r>
                        <a:rPr lang="pl-PL" sz="2400" u="none" dirty="0" err="1" smtClean="0">
                          <a:latin typeface="Calibri"/>
                          <a:ea typeface="Times New Roman"/>
                          <a:cs typeface="Times New Roman"/>
                        </a:rPr>
                        <a:t>ostrogorzki</a:t>
                      </a:r>
                      <a:endParaRPr lang="pl-PL" sz="2400" u="none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400" u="none" dirty="0">
                          <a:latin typeface="Calibri"/>
                          <a:ea typeface="Times New Roman"/>
                          <a:cs typeface="Times New Roman"/>
                        </a:rPr>
                        <a:t>Aksamitka </a:t>
                      </a:r>
                      <a:r>
                        <a:rPr lang="pl-PL" sz="2400" u="none" dirty="0" smtClean="0">
                          <a:latin typeface="Calibri"/>
                          <a:ea typeface="Times New Roman"/>
                          <a:cs typeface="Times New Roman"/>
                        </a:rPr>
                        <a:t>wzniesiona</a:t>
                      </a:r>
                      <a:endParaRPr lang="pl-PL" sz="2400" u="none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400" u="none" dirty="0">
                          <a:latin typeface="Calibri"/>
                          <a:ea typeface="Times New Roman"/>
                          <a:cs typeface="Times New Roman"/>
                        </a:rPr>
                        <a:t>Tobołki </a:t>
                      </a:r>
                      <a:r>
                        <a:rPr lang="pl-PL" sz="2400" u="none" dirty="0" smtClean="0">
                          <a:latin typeface="Calibri"/>
                          <a:ea typeface="Times New Roman"/>
                          <a:cs typeface="Times New Roman"/>
                        </a:rPr>
                        <a:t>polne</a:t>
                      </a:r>
                      <a:endParaRPr lang="pl-PL" sz="2400" u="none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400" u="none" dirty="0">
                          <a:latin typeface="Calibri"/>
                          <a:ea typeface="Times New Roman"/>
                          <a:cs typeface="Times New Roman"/>
                        </a:rPr>
                        <a:t>Koniczyna </a:t>
                      </a:r>
                      <a:r>
                        <a:rPr lang="pl-PL" sz="2400" u="none" dirty="0" smtClean="0">
                          <a:latin typeface="Calibri"/>
                          <a:ea typeface="Times New Roman"/>
                          <a:cs typeface="Times New Roman"/>
                        </a:rPr>
                        <a:t>łąkowa</a:t>
                      </a:r>
                      <a:endParaRPr lang="pl-PL" sz="2400" u="none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pl-PL" sz="2400" u="none" dirty="0">
                          <a:latin typeface="Calibri"/>
                          <a:ea typeface="Times New Roman"/>
                          <a:cs typeface="Times New Roman"/>
                        </a:rPr>
                        <a:t>Wyka </a:t>
                      </a:r>
                      <a:r>
                        <a:rPr lang="pl-PL" sz="2400" u="none" dirty="0" smtClean="0">
                          <a:latin typeface="Calibri"/>
                          <a:ea typeface="Times New Roman"/>
                          <a:cs typeface="Times New Roman"/>
                        </a:rPr>
                        <a:t>ptasia</a:t>
                      </a:r>
                      <a:endParaRPr lang="pl-PL" sz="2400" u="none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0" y="33265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Skład  gatunkowy roślin w pasach</a:t>
            </a: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827584" y="188640"/>
            <a:ext cx="79928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 smtClean="0"/>
              <a:t>6 prób w miesiącach VII – IX</a:t>
            </a:r>
          </a:p>
          <a:p>
            <a:pPr marL="723900">
              <a:lnSpc>
                <a:spcPct val="150000"/>
              </a:lnSpc>
            </a:pPr>
            <a:r>
              <a:rPr lang="pl-PL" sz="2400" dirty="0" smtClean="0"/>
              <a:t>a</a:t>
            </a:r>
            <a:r>
              <a:rPr lang="pl-PL" sz="2400" dirty="0"/>
              <a:t>) biegaczowate – pułapki Barbera </a:t>
            </a:r>
          </a:p>
          <a:p>
            <a:pPr marL="723900">
              <a:lnSpc>
                <a:spcPct val="150000"/>
              </a:lnSpc>
            </a:pPr>
            <a:r>
              <a:rPr lang="pl-PL" sz="2400" dirty="0"/>
              <a:t>b) pająki – </a:t>
            </a:r>
            <a:r>
              <a:rPr lang="pl-PL" sz="2400" dirty="0" err="1"/>
              <a:t>j.w</a:t>
            </a:r>
            <a:r>
              <a:rPr lang="pl-PL" sz="2400" dirty="0" smtClean="0"/>
              <a:t>.</a:t>
            </a:r>
            <a:endParaRPr lang="pl-PL" sz="2400" dirty="0"/>
          </a:p>
          <a:p>
            <a:pPr marL="723900">
              <a:lnSpc>
                <a:spcPct val="150000"/>
              </a:lnSpc>
            </a:pPr>
            <a:r>
              <a:rPr lang="pl-PL" sz="2400" dirty="0"/>
              <a:t>c) owady </a:t>
            </a:r>
            <a:r>
              <a:rPr lang="pl-PL" sz="2400" dirty="0" smtClean="0"/>
              <a:t>i pająki </a:t>
            </a:r>
            <a:r>
              <a:rPr lang="pl-PL" sz="2400" dirty="0" err="1" smtClean="0"/>
              <a:t>naroślinne</a:t>
            </a:r>
            <a:r>
              <a:rPr lang="pl-PL" sz="2400" dirty="0" smtClean="0"/>
              <a:t> –</a:t>
            </a:r>
            <a:r>
              <a:rPr lang="pl-PL" sz="2400" dirty="0"/>
              <a:t> </a:t>
            </a:r>
            <a:r>
              <a:rPr lang="pl-PL" sz="2400" dirty="0" smtClean="0"/>
              <a:t>czerpak entomologiczny </a:t>
            </a:r>
            <a:endParaRPr lang="pl-PL" sz="2400" dirty="0"/>
          </a:p>
          <a:p>
            <a:pPr marL="723900">
              <a:lnSpc>
                <a:spcPct val="150000"/>
              </a:lnSpc>
            </a:pPr>
            <a:r>
              <a:rPr lang="pl-PL" sz="2400" dirty="0" smtClean="0"/>
              <a:t>e</a:t>
            </a:r>
            <a:r>
              <a:rPr lang="pl-PL" sz="2400" dirty="0"/>
              <a:t>) motyle dzienne – liczone na </a:t>
            </a:r>
            <a:r>
              <a:rPr lang="pl-PL" sz="2400" dirty="0" smtClean="0"/>
              <a:t>transektach</a:t>
            </a:r>
            <a:endParaRPr lang="pl-PL" sz="2400" dirty="0"/>
          </a:p>
          <a:p>
            <a:pPr marL="723900">
              <a:lnSpc>
                <a:spcPct val="150000"/>
              </a:lnSpc>
            </a:pPr>
            <a:r>
              <a:rPr lang="pl-PL" sz="2400" dirty="0"/>
              <a:t>f) owady szkodliwe </a:t>
            </a:r>
            <a:r>
              <a:rPr lang="pl-PL" sz="2400" dirty="0" smtClean="0"/>
              <a:t>– tablice lepowe</a:t>
            </a:r>
            <a:endParaRPr lang="pl-PL" sz="2400" dirty="0"/>
          </a:p>
          <a:p>
            <a:pPr marL="723900">
              <a:lnSpc>
                <a:spcPct val="150000"/>
              </a:lnSpc>
            </a:pPr>
            <a:r>
              <a:rPr lang="pl-PL" sz="2400" dirty="0"/>
              <a:t>g) uszkodzenia </a:t>
            </a:r>
            <a:r>
              <a:rPr lang="pl-PL" sz="2400" dirty="0" smtClean="0"/>
              <a:t>korzeni marchwi – analiza próbek korzeni</a:t>
            </a:r>
            <a:endParaRPr lang="pl-PL" sz="2400" dirty="0"/>
          </a:p>
          <a:p>
            <a:pPr marL="723900">
              <a:lnSpc>
                <a:spcPct val="150000"/>
              </a:lnSpc>
            </a:pPr>
            <a:r>
              <a:rPr lang="pl-PL" sz="2400" dirty="0"/>
              <a:t>h) plon, zagęszczenie i masę </a:t>
            </a:r>
            <a:r>
              <a:rPr lang="pl-PL" sz="2400" dirty="0" smtClean="0"/>
              <a:t>marchwi – jw.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611560" y="1196752"/>
          <a:ext cx="7704856" cy="3373641"/>
        </p:xfrm>
        <a:graphic>
          <a:graphicData uri="http://schemas.openxmlformats.org/drawingml/2006/table">
            <a:tbl>
              <a:tblPr/>
              <a:tblGrid>
                <a:gridCol w="2824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66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41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2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Grupa</a:t>
                      </a:r>
                      <a:endParaRPr lang="pl-PL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Metoda</a:t>
                      </a:r>
                      <a:endParaRPr lang="pl-PL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Razem</a:t>
                      </a:r>
                      <a:endParaRPr lang="pl-PL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Biegaczowate </a:t>
                      </a:r>
                      <a:endParaRPr lang="pl-PL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Pułapki Barbera</a:t>
                      </a:r>
                      <a:endParaRPr lang="pl-PL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7102</a:t>
                      </a:r>
                      <a:endParaRPr lang="pl-PL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Pająki</a:t>
                      </a:r>
                      <a:endParaRPr lang="pl-PL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Pułapki Barbera</a:t>
                      </a:r>
                      <a:endParaRPr lang="pl-PL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1585</a:t>
                      </a:r>
                      <a:endParaRPr lang="pl-PL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Pająki</a:t>
                      </a:r>
                      <a:endParaRPr lang="pl-PL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Czerpak</a:t>
                      </a:r>
                      <a:endParaRPr lang="pl-PL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1127</a:t>
                      </a:r>
                      <a:endParaRPr lang="pl-PL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Owady naroślinne</a:t>
                      </a:r>
                      <a:endParaRPr lang="pl-PL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Czerpak</a:t>
                      </a:r>
                      <a:endParaRPr lang="pl-PL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27293</a:t>
                      </a:r>
                      <a:endParaRPr lang="pl-PL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Motyle</a:t>
                      </a:r>
                      <a:endParaRPr lang="pl-PL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Obserwacje bez odłowu</a:t>
                      </a:r>
                      <a:endParaRPr lang="pl-PL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343</a:t>
                      </a:r>
                      <a:endParaRPr lang="pl-PL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Owady szkodliwe</a:t>
                      </a:r>
                      <a:endParaRPr lang="pl-PL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Tablice lepowe</a:t>
                      </a:r>
                      <a:endParaRPr lang="pl-PL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767</a:t>
                      </a:r>
                      <a:endParaRPr lang="pl-PL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2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Razem</a:t>
                      </a:r>
                      <a:endParaRPr lang="pl-PL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pl-PL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24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Calibri"/>
                        </a:rPr>
                        <a:t>38217</a:t>
                      </a:r>
                      <a:endParaRPr lang="pl-PL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611560" y="404664"/>
            <a:ext cx="1457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MATERIAŁ</a:t>
            </a: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/>
              <a:t>Bogactwo pasów</a:t>
            </a:r>
          </a:p>
          <a:p>
            <a:pPr algn="ctr"/>
            <a:r>
              <a:rPr lang="pl-PL" sz="2000" dirty="0" smtClean="0"/>
              <a:t>(krzywe rarefakcji Mao </a:t>
            </a:r>
            <a:r>
              <a:rPr lang="pl-PL" sz="2000" dirty="0" err="1" smtClean="0"/>
              <a:t>Tau</a:t>
            </a:r>
            <a:r>
              <a:rPr lang="pl-PL" sz="2000" dirty="0" smtClean="0"/>
              <a:t>)</a:t>
            </a:r>
            <a:endParaRPr lang="pl-PL" sz="2000" dirty="0"/>
          </a:p>
        </p:txBody>
      </p:sp>
      <p:pic>
        <p:nvPicPr>
          <p:cNvPr id="3" name="Obraz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438" y="1052736"/>
            <a:ext cx="450297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az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052736"/>
            <a:ext cx="4368483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az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3645024"/>
            <a:ext cx="4470254" cy="2617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Obraz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645024"/>
            <a:ext cx="451382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ole tekstowe 8"/>
          <p:cNvSpPr txBox="1"/>
          <p:nvPr/>
        </p:nvSpPr>
        <p:spPr>
          <a:xfrm>
            <a:off x="2483768" y="2636912"/>
            <a:ext cx="18813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Biegaczowate</a:t>
            </a:r>
            <a:endParaRPr lang="pl-PL" sz="24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7524328" y="2636912"/>
            <a:ext cx="915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Pająki</a:t>
            </a:r>
            <a:endParaRPr lang="pl-PL" sz="2400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2051720" y="5301208"/>
            <a:ext cx="24348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Owady </a:t>
            </a:r>
            <a:r>
              <a:rPr lang="pl-PL" sz="2400" dirty="0" err="1" smtClean="0"/>
              <a:t>naroślinne</a:t>
            </a:r>
            <a:endParaRPr lang="pl-PL" sz="2400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7452320" y="5301208"/>
            <a:ext cx="1075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Motyle</a:t>
            </a:r>
            <a:endParaRPr lang="pl-PL" sz="2400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611560" y="1196752"/>
            <a:ext cx="11976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 smtClean="0">
                <a:solidFill>
                  <a:srgbClr val="C00000"/>
                </a:solidFill>
              </a:rPr>
              <a:t>~35 gat.</a:t>
            </a:r>
            <a:endParaRPr lang="pl-PL" sz="2400" b="1" dirty="0">
              <a:solidFill>
                <a:srgbClr val="C00000"/>
              </a:solidFill>
            </a:endParaRPr>
          </a:p>
        </p:txBody>
      </p:sp>
      <p:sp>
        <p:nvSpPr>
          <p:cNvPr id="14" name="pole tekstowe 13"/>
          <p:cNvSpPr txBox="1"/>
          <p:nvPr/>
        </p:nvSpPr>
        <p:spPr>
          <a:xfrm>
            <a:off x="5076056" y="1268760"/>
            <a:ext cx="1353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 smtClean="0">
                <a:solidFill>
                  <a:srgbClr val="C00000"/>
                </a:solidFill>
              </a:rPr>
              <a:t>~100 gat.</a:t>
            </a:r>
            <a:endParaRPr lang="pl-PL" sz="2400" b="1" dirty="0">
              <a:solidFill>
                <a:srgbClr val="C00000"/>
              </a:solidFill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611560" y="3789040"/>
            <a:ext cx="15161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 smtClean="0">
                <a:solidFill>
                  <a:srgbClr val="C00000"/>
                </a:solidFill>
              </a:rPr>
              <a:t>~65 rodzin</a:t>
            </a:r>
            <a:endParaRPr lang="pl-PL" sz="2400" b="1" dirty="0">
              <a:solidFill>
                <a:srgbClr val="C00000"/>
              </a:solidFill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5091081" y="3789040"/>
            <a:ext cx="11976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 smtClean="0">
                <a:solidFill>
                  <a:srgbClr val="C00000"/>
                </a:solidFill>
              </a:rPr>
              <a:t>~18 gat.</a:t>
            </a:r>
            <a:endParaRPr lang="pl-PL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0" y="18864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C00000"/>
                </a:solidFill>
              </a:rPr>
              <a:t>Biegaczowate</a:t>
            </a:r>
            <a:r>
              <a:rPr lang="pl-PL" sz="2400" dirty="0" smtClean="0"/>
              <a:t> w pasach kwietnych i na polu marchwi</a:t>
            </a:r>
          </a:p>
          <a:p>
            <a:pPr algn="ctr"/>
            <a:r>
              <a:rPr lang="pl-PL" sz="2400" dirty="0" smtClean="0"/>
              <a:t>GLM z pomiarami powtarzanymi (średnie/pułapkę/termin)</a:t>
            </a:r>
            <a:endParaRPr lang="pl-PL" sz="2400" dirty="0"/>
          </a:p>
        </p:txBody>
      </p:sp>
      <p:graphicFrame>
        <p:nvGraphicFramePr>
          <p:cNvPr id="6" name="Wykres 5"/>
          <p:cNvGraphicFramePr/>
          <p:nvPr/>
        </p:nvGraphicFramePr>
        <p:xfrm>
          <a:off x="539552" y="1196752"/>
          <a:ext cx="8280920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484784"/>
            <a:ext cx="1338899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C00000"/>
                </a:solidFill>
              </a:rPr>
              <a:t>Pająki</a:t>
            </a:r>
            <a:r>
              <a:rPr lang="pl-PL" sz="2400" dirty="0" smtClean="0"/>
              <a:t> w pasach kwietnych i na polu marchwi</a:t>
            </a:r>
          </a:p>
          <a:p>
            <a:pPr algn="ctr"/>
            <a:r>
              <a:rPr lang="pl-PL" sz="2400" dirty="0" smtClean="0"/>
              <a:t>GLM z pomiarami powtarzanymi (średnie/pułapkę/termin)</a:t>
            </a:r>
            <a:endParaRPr lang="pl-PL" sz="2400" dirty="0"/>
          </a:p>
        </p:txBody>
      </p:sp>
      <p:graphicFrame>
        <p:nvGraphicFramePr>
          <p:cNvPr id="4" name="Wykres 3"/>
          <p:cNvGraphicFramePr/>
          <p:nvPr/>
        </p:nvGraphicFramePr>
        <p:xfrm>
          <a:off x="323528" y="908720"/>
          <a:ext cx="8568952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068960"/>
            <a:ext cx="1505347" cy="852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8574" t="27188" r="47705" b="50172"/>
          <a:stretch>
            <a:fillRect/>
          </a:stretch>
        </p:blipFill>
        <p:spPr bwMode="auto">
          <a:xfrm>
            <a:off x="467544" y="188640"/>
            <a:ext cx="816195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87224" y="1988840"/>
            <a:ext cx="4956776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1334" y="2708920"/>
            <a:ext cx="3989339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aphicFrame>
        <p:nvGraphicFramePr>
          <p:cNvPr id="26627" name="Object 3"/>
          <p:cNvGraphicFramePr>
            <a:graphicFrameLocks noChangeAspect="1"/>
          </p:cNvGraphicFramePr>
          <p:nvPr/>
        </p:nvGraphicFramePr>
        <p:xfrm>
          <a:off x="683568" y="990903"/>
          <a:ext cx="7848872" cy="58670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3" name="Graph" r:id="rId3" imgW="2853000" imgH="2140560" progId="Statistica.Graph">
                  <p:embed/>
                </p:oleObj>
              </mc:Choice>
              <mc:Fallback>
                <p:oleObj name="Graph" r:id="rId3" imgW="2853000" imgH="2140560" progId="Statistica.Graph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990903"/>
                        <a:ext cx="7848872" cy="58670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4" name="pole tekstowe 13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Rozmieszczenie </a:t>
            </a:r>
            <a:r>
              <a:rPr lang="pl-PL" sz="2400" b="1" dirty="0" smtClean="0">
                <a:solidFill>
                  <a:srgbClr val="C00000"/>
                </a:solidFill>
              </a:rPr>
              <a:t>pająków </a:t>
            </a:r>
            <a:r>
              <a:rPr lang="pl-PL" sz="2400" dirty="0" smtClean="0"/>
              <a:t>(os./pułapkę/termin) </a:t>
            </a:r>
            <a:br>
              <a:rPr lang="pl-PL" sz="2400" dirty="0" smtClean="0"/>
            </a:br>
            <a:r>
              <a:rPr lang="pl-PL" sz="2400" dirty="0" smtClean="0"/>
              <a:t>na powierzchni badawczej </a:t>
            </a:r>
            <a:endParaRPr lang="pl-PL" sz="240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2204864"/>
            <a:ext cx="1505347" cy="852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Elipsa 11"/>
          <p:cNvSpPr/>
          <p:nvPr/>
        </p:nvSpPr>
        <p:spPr>
          <a:xfrm>
            <a:off x="5220072" y="5877272"/>
            <a:ext cx="576064" cy="57606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Elipsa 12"/>
          <p:cNvSpPr/>
          <p:nvPr/>
        </p:nvSpPr>
        <p:spPr>
          <a:xfrm>
            <a:off x="1691680" y="5877272"/>
            <a:ext cx="576064" cy="57606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aphicFrame>
        <p:nvGraphicFramePr>
          <p:cNvPr id="26629" name="Object 5"/>
          <p:cNvGraphicFramePr>
            <a:graphicFrameLocks noChangeAspect="1"/>
          </p:cNvGraphicFramePr>
          <p:nvPr/>
        </p:nvGraphicFramePr>
        <p:xfrm>
          <a:off x="323527" y="692697"/>
          <a:ext cx="8202057" cy="61653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0" name="Graph" r:id="rId3" imgW="2838600" imgH="2129040" progId="Statistica.Graph">
                  <p:embed/>
                </p:oleObj>
              </mc:Choice>
              <mc:Fallback>
                <p:oleObj name="Graph" r:id="rId3" imgW="2838600" imgH="2129040" progId="Statistica.Graph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7" y="692697"/>
                        <a:ext cx="8202057" cy="61653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10" name="pole tekstowe 9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Rozmieszczenie </a:t>
            </a:r>
            <a:r>
              <a:rPr lang="pl-PL" sz="2400" b="1" dirty="0" smtClean="0">
                <a:solidFill>
                  <a:srgbClr val="C00000"/>
                </a:solidFill>
              </a:rPr>
              <a:t>motyli</a:t>
            </a:r>
            <a:r>
              <a:rPr lang="pl-PL" sz="2400" dirty="0" smtClean="0"/>
              <a:t> (os./dzień) na powierzchni badawczej </a:t>
            </a:r>
            <a:endParaRPr lang="pl-PL" sz="2400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1484784"/>
            <a:ext cx="1507753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lipsa 10"/>
          <p:cNvSpPr/>
          <p:nvPr/>
        </p:nvSpPr>
        <p:spPr>
          <a:xfrm>
            <a:off x="5148064" y="6281936"/>
            <a:ext cx="576064" cy="57606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Elipsa 11"/>
          <p:cNvSpPr/>
          <p:nvPr/>
        </p:nvSpPr>
        <p:spPr>
          <a:xfrm>
            <a:off x="1619672" y="6281936"/>
            <a:ext cx="576064" cy="57606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graphicFrame>
        <p:nvGraphicFramePr>
          <p:cNvPr id="26631" name="Object 7"/>
          <p:cNvGraphicFramePr>
            <a:graphicFrameLocks noChangeAspect="1"/>
          </p:cNvGraphicFramePr>
          <p:nvPr/>
        </p:nvGraphicFramePr>
        <p:xfrm>
          <a:off x="899592" y="1093700"/>
          <a:ext cx="7668344" cy="576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7" name="Graph" r:id="rId3" imgW="2794680" imgH="2107080" progId="Statistica.Graph">
                  <p:embed/>
                </p:oleObj>
              </mc:Choice>
              <mc:Fallback>
                <p:oleObj name="Graph" r:id="rId3" imgW="2794680" imgH="2107080" progId="Statistica.Graph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1093700"/>
                        <a:ext cx="7668344" cy="5764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pole tekstowe 9"/>
          <p:cNvSpPr txBox="1"/>
          <p:nvPr/>
        </p:nvSpPr>
        <p:spPr>
          <a:xfrm>
            <a:off x="971600" y="332656"/>
            <a:ext cx="734906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400" dirty="0" smtClean="0"/>
              <a:t>Rozmieszczenie </a:t>
            </a:r>
            <a:r>
              <a:rPr lang="pl-PL" sz="2400" b="1" dirty="0" smtClean="0">
                <a:solidFill>
                  <a:srgbClr val="C00000"/>
                </a:solidFill>
              </a:rPr>
              <a:t>innych owadów </a:t>
            </a:r>
            <a:r>
              <a:rPr lang="pl-PL" sz="2400" b="1" dirty="0" err="1" smtClean="0">
                <a:solidFill>
                  <a:srgbClr val="C00000"/>
                </a:solidFill>
              </a:rPr>
              <a:t>naroślinnych</a:t>
            </a:r>
            <a:r>
              <a:rPr lang="pl-PL" sz="2400" b="1" dirty="0" smtClean="0">
                <a:solidFill>
                  <a:srgbClr val="C00000"/>
                </a:solidFill>
              </a:rPr>
              <a:t> </a:t>
            </a:r>
            <a:r>
              <a:rPr lang="pl-PL" sz="2400" dirty="0" smtClean="0"/>
              <a:t>(os./dzień) </a:t>
            </a:r>
            <a:br>
              <a:rPr lang="pl-PL" sz="2400" dirty="0" smtClean="0"/>
            </a:br>
            <a:r>
              <a:rPr lang="pl-PL" sz="2400" dirty="0" smtClean="0"/>
              <a:t>na powierzchni badawczej </a:t>
            </a:r>
            <a:endParaRPr lang="pl-PL" sz="24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1844824"/>
            <a:ext cx="1255713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Prostokąt 10"/>
          <p:cNvSpPr/>
          <p:nvPr/>
        </p:nvSpPr>
        <p:spPr>
          <a:xfrm>
            <a:off x="1475656" y="1196752"/>
            <a:ext cx="6552728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Elipsa 11"/>
          <p:cNvSpPr/>
          <p:nvPr/>
        </p:nvSpPr>
        <p:spPr>
          <a:xfrm>
            <a:off x="5220072" y="6281936"/>
            <a:ext cx="576064" cy="57606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Elipsa 12"/>
          <p:cNvSpPr/>
          <p:nvPr/>
        </p:nvSpPr>
        <p:spPr>
          <a:xfrm>
            <a:off x="1619672" y="6281936"/>
            <a:ext cx="576064" cy="57606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2267744" y="332656"/>
            <a:ext cx="40973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>
                <a:solidFill>
                  <a:srgbClr val="C00000"/>
                </a:solidFill>
              </a:rPr>
              <a:t>Szkodniki</a:t>
            </a:r>
            <a:r>
              <a:rPr lang="pl-PL" sz="2800" dirty="0" smtClean="0"/>
              <a:t> na polu marchwi</a:t>
            </a:r>
            <a:endParaRPr lang="pl-PL" sz="2800" dirty="0"/>
          </a:p>
        </p:txBody>
      </p:sp>
      <p:graphicFrame>
        <p:nvGraphicFramePr>
          <p:cNvPr id="5" name="Wykres 4"/>
          <p:cNvGraphicFramePr/>
          <p:nvPr>
            <p:extLst>
              <p:ext uri="{D42A27DB-BD31-4B8C-83A1-F6EECF244321}">
                <p14:modId xmlns:p14="http://schemas.microsoft.com/office/powerpoint/2010/main" val="300347486"/>
              </p:ext>
            </p:extLst>
          </p:nvPr>
        </p:nvGraphicFramePr>
        <p:xfrm>
          <a:off x="0" y="1196752"/>
          <a:ext cx="9144000" cy="3774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/>
          <p:cNvGraphicFramePr/>
          <p:nvPr>
            <p:extLst>
              <p:ext uri="{D42A27DB-BD31-4B8C-83A1-F6EECF244321}">
                <p14:modId xmlns:p14="http://schemas.microsoft.com/office/powerpoint/2010/main" val="1782263689"/>
              </p:ext>
            </p:extLst>
          </p:nvPr>
        </p:nvGraphicFramePr>
        <p:xfrm>
          <a:off x="467544" y="908720"/>
          <a:ext cx="8352928" cy="5616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/>
              <a:t>Łączne zagęszczenie owadów szkodliwych w pasach kwietnych </a:t>
            </a:r>
            <a:br>
              <a:rPr lang="pl-PL" sz="2400" dirty="0" smtClean="0"/>
            </a:br>
            <a:r>
              <a:rPr lang="pl-PL" sz="2400" dirty="0" smtClean="0"/>
              <a:t>i polu z marchwią (os./tablicę/dzień)</a:t>
            </a:r>
            <a:endParaRPr lang="pl-PL" sz="2400" dirty="0"/>
          </a:p>
        </p:txBody>
      </p:sp>
      <p:sp>
        <p:nvSpPr>
          <p:cNvPr id="6" name="Elipsa 5"/>
          <p:cNvSpPr/>
          <p:nvPr/>
        </p:nvSpPr>
        <p:spPr>
          <a:xfrm>
            <a:off x="5364088" y="5949280"/>
            <a:ext cx="576064" cy="57606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Elipsa 6"/>
          <p:cNvSpPr/>
          <p:nvPr/>
        </p:nvSpPr>
        <p:spPr>
          <a:xfrm>
            <a:off x="1259632" y="5949280"/>
            <a:ext cx="576064" cy="57606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/>
          <p:nvPr/>
        </p:nvGraphicFramePr>
        <p:xfrm>
          <a:off x="454084" y="980728"/>
          <a:ext cx="8689915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solidFill>
                  <a:srgbClr val="C00000"/>
                </a:solidFill>
              </a:rPr>
              <a:t>Plon</a:t>
            </a:r>
            <a:r>
              <a:rPr lang="pl-PL" sz="2800" dirty="0" smtClean="0"/>
              <a:t> marchwi w zależności od odległości </a:t>
            </a:r>
            <a:br>
              <a:rPr lang="pl-PL" sz="2800" dirty="0" smtClean="0"/>
            </a:br>
            <a:r>
              <a:rPr lang="pl-PL" sz="2800" dirty="0" smtClean="0"/>
              <a:t>od pasa kwietnego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251520" y="223139"/>
            <a:ext cx="8892480" cy="6140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tabLst/>
            </a:pPr>
            <a:r>
              <a:rPr lang="pl-PL" sz="24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PODSUMOWANIE, WNIOSKI: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tabLst/>
            </a:pP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I. Pasy kwietne cenną ostoją</a:t>
            </a:r>
            <a:r>
              <a:rPr kumimoji="0" lang="pl-PL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bo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gatej fauny bezkręgowców: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tabLst/>
            </a:pPr>
            <a:r>
              <a:rPr kumimoji="0" lang="pl-PL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biegaczowatych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– ok. 33 gat.,  </a:t>
            </a:r>
            <a:r>
              <a:rPr kumimoji="0" lang="pl-PL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pająków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– ok. 100 gat. (!), owadów </a:t>
            </a:r>
            <a:r>
              <a:rPr kumimoji="0" lang="pl-PL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naroślinnych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– ok. 65 rodzin, </a:t>
            </a:r>
            <a:r>
              <a:rPr kumimoji="0" lang="pl-PL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motyli dziennych 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– 17-19 gat.  </a:t>
            </a:r>
            <a:endParaRPr kumimoji="0" lang="pl-P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1800"/>
              </a:spcAft>
            </a:pP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II.</a:t>
            </a:r>
            <a:r>
              <a:rPr kumimoji="0" lang="pl-PL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Pasy kwietne wzbogacały uprawę marchwi w faunę, w tym owadów pożytecznych, np. </a:t>
            </a:r>
            <a:r>
              <a:rPr kumimoji="0" lang="pl-PL" sz="2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drapieżników.</a:t>
            </a:r>
            <a:endParaRPr kumimoji="0" lang="pl-P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tabLst/>
            </a:pPr>
            <a:r>
              <a:rPr lang="pl-PL" sz="24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III. S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zkodniki marchwi</a:t>
            </a:r>
            <a:r>
              <a:rPr kumimoji="0" lang="pl-PL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nieliczne w</a:t>
            </a:r>
            <a:r>
              <a:rPr kumimoji="0" lang="pl-PL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badanej uprawie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tabLst/>
            </a:pPr>
            <a:r>
              <a:rPr lang="pl-PL" sz="24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IV. Tendencja </a:t>
            </a:r>
            <a:r>
              <a:rPr lang="pl-PL" sz="2400" b="1" dirty="0" smtClean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Calibri" pitchFamily="34" charset="0"/>
              </a:rPr>
              <a:t>zmniejszania się zagęszczenia owadów szkodliwych </a:t>
            </a:r>
            <a:r>
              <a:rPr lang="pl-PL" sz="24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wraz z odległością od pasów kwietnych</a:t>
            </a:r>
            <a:endParaRPr kumimoji="0" lang="pl-P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tabLst/>
            </a:pPr>
            <a:r>
              <a:rPr lang="pl-PL" sz="24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V. P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lon marchwi </a:t>
            </a:r>
            <a:r>
              <a:rPr kumimoji="0" lang="pl-PL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niezależny od odległości 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od pasów kwietnych.</a:t>
            </a:r>
            <a:endParaRPr kumimoji="0" lang="pl-P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tabLst/>
            </a:pPr>
            <a:r>
              <a:rPr lang="pl-PL" sz="24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VI. </a:t>
            </a:r>
            <a:r>
              <a:rPr kumimoji="0" lang="pl-PL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Wpływ na faunę widoczny </a:t>
            </a:r>
            <a:r>
              <a:rPr kumimoji="0" lang="pl-PL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pomimo nie w pełni zamierzonego  składu</a:t>
            </a:r>
            <a:r>
              <a:rPr kumimoji="0" lang="pl-PL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roślin w pasach.</a:t>
            </a:r>
            <a:endParaRPr lang="pl-PL" sz="2400" dirty="0" smtClean="0">
              <a:latin typeface="Calibri" pitchFamily="34" charset="0"/>
              <a:ea typeface="Times New Roman" pitchFamily="18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5615277" y="0"/>
            <a:ext cx="3115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/>
              <a:t>Dziękuję za uwagę !</a:t>
            </a:r>
            <a:endParaRPr lang="pl-PL" sz="2800" b="1" dirty="0"/>
          </a:p>
        </p:txBody>
      </p:sp>
      <p:sp>
        <p:nvSpPr>
          <p:cNvPr id="4" name="pole tekstowe 3"/>
          <p:cNvSpPr txBox="1"/>
          <p:nvPr/>
        </p:nvSpPr>
        <p:spPr>
          <a:xfrm>
            <a:off x="3563888" y="4509120"/>
            <a:ext cx="5184576" cy="156966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Jak gęsto pasy?</a:t>
            </a:r>
          </a:p>
          <a:p>
            <a:r>
              <a:rPr lang="pl-PL" sz="2400" dirty="0" smtClean="0"/>
              <a:t>Co 60-80 m? Co 100 m ? </a:t>
            </a:r>
          </a:p>
          <a:p>
            <a:r>
              <a:rPr lang="pl-PL" sz="2400" dirty="0" smtClean="0"/>
              <a:t>Za wcześnie na wiążące rekomendacje</a:t>
            </a:r>
          </a:p>
          <a:p>
            <a:r>
              <a:rPr lang="pl-PL" sz="2400" dirty="0" smtClean="0"/>
              <a:t>Bardzo potrzebne </a:t>
            </a:r>
            <a:r>
              <a:rPr lang="pl-PL" sz="2400" smtClean="0"/>
              <a:t>dalsze badania</a:t>
            </a:r>
            <a:endParaRPr lang="pl-PL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/>
          <a:srcRect l="25588" t="32500" r="25982" b="9401"/>
          <a:stretch/>
        </p:blipFill>
        <p:spPr>
          <a:xfrm>
            <a:off x="1547664" y="1268760"/>
            <a:ext cx="6353384" cy="428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548680"/>
            <a:ext cx="8326306" cy="5136890"/>
          </a:xfrm>
          <a:prstGeom prst="rect">
            <a:avLst/>
          </a:prstGeom>
        </p:spPr>
      </p:pic>
      <p:sp>
        <p:nvSpPr>
          <p:cNvPr id="3" name="Prostokąt 2"/>
          <p:cNvSpPr/>
          <p:nvPr/>
        </p:nvSpPr>
        <p:spPr>
          <a:xfrm>
            <a:off x="706261" y="5805264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323232"/>
                </a:solidFill>
              </a:rPr>
              <a:t>Fig. 4. </a:t>
            </a:r>
            <a:r>
              <a:rPr lang="pl-PL" sz="2400" dirty="0" smtClean="0">
                <a:solidFill>
                  <a:srgbClr val="323232"/>
                </a:solidFill>
              </a:rPr>
              <a:t>Udział gatunków ze spadkowymi trendami w różnych częściach świata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35595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/>
          <a:srcRect l="6241" t="7151" r="1635" b="12506"/>
          <a:stretch/>
        </p:blipFill>
        <p:spPr>
          <a:xfrm>
            <a:off x="506904" y="639789"/>
            <a:ext cx="8169552" cy="5361268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539552" y="6237312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3232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Fig. 6. </a:t>
            </a:r>
            <a:r>
              <a:rPr lang="pl-PL" sz="2400" dirty="0" smtClean="0">
                <a:solidFill>
                  <a:srgbClr val="32323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Główne czynniki zanikania owadów</a:t>
            </a:r>
            <a:endParaRPr lang="pl-P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8" name="Wykres 7"/>
          <p:cNvGraphicFramePr/>
          <p:nvPr>
            <p:extLst>
              <p:ext uri="{D42A27DB-BD31-4B8C-83A1-F6EECF244321}">
                <p14:modId xmlns:p14="http://schemas.microsoft.com/office/powerpoint/2010/main" val="4294258364"/>
              </p:ext>
            </p:extLst>
          </p:nvPr>
        </p:nvGraphicFramePr>
        <p:xfrm>
          <a:off x="-847650" y="939123"/>
          <a:ext cx="7704856" cy="5136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41293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/>
          <a:srcRect l="28738" t="24800" r="29525" b="24100"/>
          <a:stretch/>
        </p:blipFill>
        <p:spPr>
          <a:xfrm>
            <a:off x="480261" y="642352"/>
            <a:ext cx="8124187" cy="5594959"/>
          </a:xfrm>
          <a:prstGeom prst="rect">
            <a:avLst/>
          </a:prstGeom>
        </p:spPr>
      </p:pic>
      <p:cxnSp>
        <p:nvCxnSpPr>
          <p:cNvPr id="6" name="Łącznik prosty 5"/>
          <p:cNvCxnSpPr/>
          <p:nvPr/>
        </p:nvCxnSpPr>
        <p:spPr>
          <a:xfrm>
            <a:off x="2843808" y="4581128"/>
            <a:ext cx="41764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/>
          <p:cNvCxnSpPr/>
          <p:nvPr/>
        </p:nvCxnSpPr>
        <p:spPr>
          <a:xfrm>
            <a:off x="1043608" y="5589240"/>
            <a:ext cx="29523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0649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 rotWithShape="1">
          <a:blip r:embed="rId2"/>
          <a:srcRect l="24013" t="15700" r="25194" b="3801"/>
          <a:stretch/>
        </p:blipFill>
        <p:spPr>
          <a:xfrm>
            <a:off x="755576" y="254174"/>
            <a:ext cx="7407770" cy="660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532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24744"/>
          </a:xfrm>
        </p:spPr>
        <p:txBody>
          <a:bodyPr>
            <a:normAutofit/>
          </a:bodyPr>
          <a:lstStyle/>
          <a:p>
            <a:r>
              <a:rPr lang="pl-PL" sz="3200" dirty="0" smtClean="0"/>
              <a:t>Co robić na terenach rolniczych?</a:t>
            </a:r>
            <a:br>
              <a:rPr lang="pl-PL" sz="3200" dirty="0" smtClean="0"/>
            </a:br>
            <a:r>
              <a:rPr lang="pl-PL" sz="3200" dirty="0" smtClean="0">
                <a:solidFill>
                  <a:srgbClr val="C00000"/>
                </a:solidFill>
              </a:rPr>
              <a:t>Urozmaicać krajobraz</a:t>
            </a:r>
            <a:endParaRPr lang="pl-PL" sz="3200" dirty="0">
              <a:solidFill>
                <a:srgbClr val="C00000"/>
              </a:solidFill>
            </a:endParaRPr>
          </a:p>
        </p:txBody>
      </p:sp>
      <p:pic>
        <p:nvPicPr>
          <p:cNvPr id="6" name="Obraz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528" y="1124744"/>
            <a:ext cx="8306321" cy="3097693"/>
          </a:xfrm>
          <a:prstGeom prst="rect">
            <a:avLst/>
          </a:prstGeom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4653136"/>
            <a:ext cx="3058245" cy="1834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4653136"/>
            <a:ext cx="2448272" cy="1836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ole tekstowe 8"/>
          <p:cNvSpPr txBox="1"/>
          <p:nvPr/>
        </p:nvSpPr>
        <p:spPr>
          <a:xfrm>
            <a:off x="1259632" y="4221088"/>
            <a:ext cx="62469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 smtClean="0">
                <a:solidFill>
                  <a:srgbClr val="C00000"/>
                </a:solidFill>
              </a:rPr>
              <a:t>ZADRZEWIENIA </a:t>
            </a:r>
            <a:r>
              <a:rPr lang="pl-PL" sz="2400" dirty="0" smtClean="0"/>
              <a:t>                               </a:t>
            </a:r>
            <a:r>
              <a:rPr lang="pl-PL" sz="2400" b="1" dirty="0" smtClean="0">
                <a:solidFill>
                  <a:srgbClr val="C00000"/>
                </a:solidFill>
              </a:rPr>
              <a:t>PASY KWIETNE</a:t>
            </a:r>
            <a:endParaRPr lang="pl-PL" sz="2400" b="1" dirty="0">
              <a:solidFill>
                <a:srgbClr val="C00000"/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5508104" y="6488668"/>
            <a:ext cx="1977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Fot. L. </a:t>
            </a:r>
            <a:r>
              <a:rPr lang="pl-PL" dirty="0" err="1" smtClean="0"/>
              <a:t>Pfiffner</a:t>
            </a:r>
            <a:r>
              <a:rPr lang="pl-PL" dirty="0" smtClean="0"/>
              <a:t>, </a:t>
            </a:r>
            <a:r>
              <a:rPr lang="pl-PL" dirty="0" err="1" smtClean="0"/>
              <a:t>FiBL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836712"/>
            <a:ext cx="5184576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5364088" y="4725144"/>
            <a:ext cx="1977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Fot. L. </a:t>
            </a:r>
            <a:r>
              <a:rPr lang="pl-PL" dirty="0" err="1" smtClean="0"/>
              <a:t>Pfiffner</a:t>
            </a:r>
            <a:r>
              <a:rPr lang="pl-PL" dirty="0" smtClean="0"/>
              <a:t>, </a:t>
            </a:r>
            <a:r>
              <a:rPr lang="pl-PL" dirty="0" err="1" smtClean="0"/>
              <a:t>FiBL</a:t>
            </a:r>
            <a:endParaRPr lang="pl-PL" dirty="0"/>
          </a:p>
        </p:txBody>
      </p:sp>
      <p:sp>
        <p:nvSpPr>
          <p:cNvPr id="6" name="pole tekstowe 5"/>
          <p:cNvSpPr txBox="1"/>
          <p:nvPr/>
        </p:nvSpPr>
        <p:spPr>
          <a:xfrm>
            <a:off x="395536" y="5445224"/>
            <a:ext cx="779969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Szwajcaria, Holandia, Anglia, Niemcy, Dania, .... i wiele innych</a:t>
            </a:r>
          </a:p>
          <a:p>
            <a:endParaRPr lang="pl-PL" sz="2400" dirty="0"/>
          </a:p>
          <a:p>
            <a:r>
              <a:rPr lang="pl-PL" sz="2400" dirty="0" smtClean="0"/>
              <a:t>W Polsce – </a:t>
            </a:r>
            <a:r>
              <a:rPr lang="pl-PL" sz="2400" b="1" dirty="0" smtClean="0">
                <a:solidFill>
                  <a:srgbClr val="C00000"/>
                </a:solidFill>
              </a:rPr>
              <a:t>technika nieobecna</a:t>
            </a:r>
            <a:endParaRPr lang="pl-PL" sz="2400" b="1" dirty="0">
              <a:solidFill>
                <a:srgbClr val="C00000"/>
              </a:solidFill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3491880" y="260648"/>
            <a:ext cx="23494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/>
              <a:t>Pasy kwietne</a:t>
            </a:r>
            <a:endParaRPr lang="pl-PL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Pakiet 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540</TotalTime>
  <Words>569</Words>
  <Application>Microsoft Office PowerPoint</Application>
  <PresentationFormat>Pokaz na ekranie (4:3)</PresentationFormat>
  <Paragraphs>130</Paragraphs>
  <Slides>27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27</vt:i4>
      </vt:variant>
    </vt:vector>
  </HeadingPairs>
  <TitlesOfParts>
    <vt:vector size="32" baseType="lpstr">
      <vt:lpstr>Arial</vt:lpstr>
      <vt:lpstr>Calibri</vt:lpstr>
      <vt:lpstr>Times New Roman</vt:lpstr>
      <vt:lpstr>Motyw pakietu Office</vt:lpstr>
      <vt:lpstr>Graph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Co robić na terenach rolniczych? Urozmaicać krajobraz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K. Kujawa-popr</dc:creator>
  <cp:lastModifiedBy>Krzysztof Kujawa</cp:lastModifiedBy>
  <cp:revision>21</cp:revision>
  <dcterms:created xsi:type="dcterms:W3CDTF">2018-11-15T18:08:00Z</dcterms:created>
  <dcterms:modified xsi:type="dcterms:W3CDTF">2019-03-11T11:07:20Z</dcterms:modified>
</cp:coreProperties>
</file>